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51" r:id="rId1"/>
  </p:sldMasterIdLst>
  <p:notesMasterIdLst>
    <p:notesMasterId r:id="rId36"/>
  </p:notesMasterIdLst>
  <p:handoutMasterIdLst>
    <p:handoutMasterId r:id="rId37"/>
  </p:handoutMasterIdLst>
  <p:sldIdLst>
    <p:sldId id="256" r:id="rId2"/>
    <p:sldId id="490" r:id="rId3"/>
    <p:sldId id="559" r:id="rId4"/>
    <p:sldId id="335" r:id="rId5"/>
    <p:sldId id="556" r:id="rId6"/>
    <p:sldId id="492" r:id="rId7"/>
    <p:sldId id="557" r:id="rId8"/>
    <p:sldId id="502" r:id="rId9"/>
    <p:sldId id="555" r:id="rId10"/>
    <p:sldId id="549" r:id="rId11"/>
    <p:sldId id="550" r:id="rId12"/>
    <p:sldId id="551" r:id="rId13"/>
    <p:sldId id="552" r:id="rId14"/>
    <p:sldId id="553" r:id="rId15"/>
    <p:sldId id="554" r:id="rId16"/>
    <p:sldId id="580" r:id="rId17"/>
    <p:sldId id="564" r:id="rId18"/>
    <p:sldId id="581" r:id="rId19"/>
    <p:sldId id="582" r:id="rId20"/>
    <p:sldId id="587" r:id="rId21"/>
    <p:sldId id="491" r:id="rId22"/>
    <p:sldId id="583" r:id="rId23"/>
    <p:sldId id="585" r:id="rId24"/>
    <p:sldId id="586" r:id="rId25"/>
    <p:sldId id="584" r:id="rId26"/>
    <p:sldId id="273" r:id="rId27"/>
    <p:sldId id="494" r:id="rId28"/>
    <p:sldId id="562" r:id="rId29"/>
    <p:sldId id="569" r:id="rId30"/>
    <p:sldId id="570" r:id="rId31"/>
    <p:sldId id="571" r:id="rId32"/>
    <p:sldId id="572" r:id="rId33"/>
    <p:sldId id="486" r:id="rId34"/>
    <p:sldId id="485" r:id="rId35"/>
  </p:sldIdLst>
  <p:sldSz cx="12192000" cy="6858000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7818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B7D5CCC-7345-417B-90DC-55B0993E90DB}" v="761" dt="2023-08-15T18:01:18.54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236"/>
    <p:restoredTop sz="88441" autoAdjust="0"/>
  </p:normalViewPr>
  <p:slideViewPr>
    <p:cSldViewPr snapToGrid="0" snapToObjects="1">
      <p:cViewPr varScale="1">
        <p:scale>
          <a:sx n="111" d="100"/>
          <a:sy n="111" d="100"/>
        </p:scale>
        <p:origin x="78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inney, Zachary Orion" userId="23b90841-6f82-4a8e-9640-99a475f9d973" providerId="ADAL" clId="{CB7D5CCC-7345-417B-90DC-55B0993E90DB}"/>
    <pc:docChg chg="undo custSel addSld delSld modSld sldOrd">
      <pc:chgData name="Binney, Zachary Orion" userId="23b90841-6f82-4a8e-9640-99a475f9d973" providerId="ADAL" clId="{CB7D5CCC-7345-417B-90DC-55B0993E90DB}" dt="2023-08-15T18:41:20.891" v="1028" actId="20577"/>
      <pc:docMkLst>
        <pc:docMk/>
      </pc:docMkLst>
      <pc:sldChg chg="modSp mod">
        <pc:chgData name="Binney, Zachary Orion" userId="23b90841-6f82-4a8e-9640-99a475f9d973" providerId="ADAL" clId="{CB7D5CCC-7345-417B-90DC-55B0993E90DB}" dt="2023-08-15T18:01:34.462" v="1003" actId="20577"/>
        <pc:sldMkLst>
          <pc:docMk/>
          <pc:sldMk cId="1598264511" sldId="256"/>
        </pc:sldMkLst>
        <pc:spChg chg="mod">
          <ac:chgData name="Binney, Zachary Orion" userId="23b90841-6f82-4a8e-9640-99a475f9d973" providerId="ADAL" clId="{CB7D5CCC-7345-417B-90DC-55B0993E90DB}" dt="2023-08-15T18:01:34.462" v="1003" actId="20577"/>
          <ac:spMkLst>
            <pc:docMk/>
            <pc:sldMk cId="1598264511" sldId="256"/>
            <ac:spMk id="2" creationId="{00000000-0000-0000-0000-000000000000}"/>
          </ac:spMkLst>
        </pc:spChg>
        <pc:spChg chg="mod">
          <ac:chgData name="Binney, Zachary Orion" userId="23b90841-6f82-4a8e-9640-99a475f9d973" providerId="ADAL" clId="{CB7D5CCC-7345-417B-90DC-55B0993E90DB}" dt="2023-08-15T16:48:31.060" v="10" actId="20577"/>
          <ac:spMkLst>
            <pc:docMk/>
            <pc:sldMk cId="1598264511" sldId="256"/>
            <ac:spMk id="3" creationId="{00000000-0000-0000-0000-000000000000}"/>
          </ac:spMkLst>
        </pc:spChg>
      </pc:sldChg>
      <pc:sldChg chg="modSp mod">
        <pc:chgData name="Binney, Zachary Orion" userId="23b90841-6f82-4a8e-9640-99a475f9d973" providerId="ADAL" clId="{CB7D5CCC-7345-417B-90DC-55B0993E90DB}" dt="2023-08-15T18:41:20.891" v="1028" actId="20577"/>
        <pc:sldMkLst>
          <pc:docMk/>
          <pc:sldMk cId="1356089849" sldId="273"/>
        </pc:sldMkLst>
        <pc:spChg chg="mod">
          <ac:chgData name="Binney, Zachary Orion" userId="23b90841-6f82-4a8e-9640-99a475f9d973" providerId="ADAL" clId="{CB7D5CCC-7345-417B-90DC-55B0993E90DB}" dt="2023-08-15T18:41:20.891" v="1028" actId="20577"/>
          <ac:spMkLst>
            <pc:docMk/>
            <pc:sldMk cId="1356089849" sldId="273"/>
            <ac:spMk id="3" creationId="{00000000-0000-0000-0000-000000000000}"/>
          </ac:spMkLst>
        </pc:spChg>
      </pc:sldChg>
      <pc:sldChg chg="modSp del ord">
        <pc:chgData name="Binney, Zachary Orion" userId="23b90841-6f82-4a8e-9640-99a475f9d973" providerId="ADAL" clId="{CB7D5CCC-7345-417B-90DC-55B0993E90DB}" dt="2023-08-15T17:59:33.306" v="988" actId="47"/>
        <pc:sldMkLst>
          <pc:docMk/>
          <pc:sldMk cId="1275964332" sldId="288"/>
        </pc:sldMkLst>
        <pc:spChg chg="mod">
          <ac:chgData name="Binney, Zachary Orion" userId="23b90841-6f82-4a8e-9640-99a475f9d973" providerId="ADAL" clId="{CB7D5CCC-7345-417B-90DC-55B0993E90DB}" dt="2023-08-15T17:01:59.908" v="266" actId="20577"/>
          <ac:spMkLst>
            <pc:docMk/>
            <pc:sldMk cId="1275964332" sldId="288"/>
            <ac:spMk id="3" creationId="{D8ADF61F-3D4E-4042-9A16-3F326F14CFBC}"/>
          </ac:spMkLst>
        </pc:spChg>
      </pc:sldChg>
      <pc:sldChg chg="add">
        <pc:chgData name="Binney, Zachary Orion" userId="23b90841-6f82-4a8e-9640-99a475f9d973" providerId="ADAL" clId="{CB7D5CCC-7345-417B-90DC-55B0993E90DB}" dt="2023-08-15T16:53:06.357" v="77"/>
        <pc:sldMkLst>
          <pc:docMk/>
          <pc:sldMk cId="576130941" sldId="485"/>
        </pc:sldMkLst>
      </pc:sldChg>
      <pc:sldChg chg="del">
        <pc:chgData name="Binney, Zachary Orion" userId="23b90841-6f82-4a8e-9640-99a475f9d973" providerId="ADAL" clId="{CB7D5CCC-7345-417B-90DC-55B0993E90DB}" dt="2023-08-15T16:52:48.228" v="26" actId="2696"/>
        <pc:sldMkLst>
          <pc:docMk/>
          <pc:sldMk cId="1353706689" sldId="485"/>
        </pc:sldMkLst>
      </pc:sldChg>
      <pc:sldChg chg="add">
        <pc:chgData name="Binney, Zachary Orion" userId="23b90841-6f82-4a8e-9640-99a475f9d973" providerId="ADAL" clId="{CB7D5CCC-7345-417B-90DC-55B0993E90DB}" dt="2023-08-15T16:53:06.357" v="77"/>
        <pc:sldMkLst>
          <pc:docMk/>
          <pc:sldMk cId="511141128" sldId="486"/>
        </pc:sldMkLst>
      </pc:sldChg>
      <pc:sldChg chg="del">
        <pc:chgData name="Binney, Zachary Orion" userId="23b90841-6f82-4a8e-9640-99a475f9d973" providerId="ADAL" clId="{CB7D5CCC-7345-417B-90DC-55B0993E90DB}" dt="2023-08-15T16:52:48.228" v="26" actId="2696"/>
        <pc:sldMkLst>
          <pc:docMk/>
          <pc:sldMk cId="3724717933" sldId="486"/>
        </pc:sldMkLst>
      </pc:sldChg>
      <pc:sldChg chg="modSp mod">
        <pc:chgData name="Binney, Zachary Orion" userId="23b90841-6f82-4a8e-9640-99a475f9d973" providerId="ADAL" clId="{CB7D5CCC-7345-417B-90DC-55B0993E90DB}" dt="2023-08-15T18:01:12.032" v="995" actId="20577"/>
        <pc:sldMkLst>
          <pc:docMk/>
          <pc:sldMk cId="4107364091" sldId="490"/>
        </pc:sldMkLst>
        <pc:spChg chg="mod">
          <ac:chgData name="Binney, Zachary Orion" userId="23b90841-6f82-4a8e-9640-99a475f9d973" providerId="ADAL" clId="{CB7D5CCC-7345-417B-90DC-55B0993E90DB}" dt="2023-08-15T18:01:12.032" v="995" actId="20577"/>
          <ac:spMkLst>
            <pc:docMk/>
            <pc:sldMk cId="4107364091" sldId="490"/>
            <ac:spMk id="5" creationId="{00000000-0000-0000-0000-000000000000}"/>
          </ac:spMkLst>
        </pc:spChg>
      </pc:sldChg>
      <pc:sldChg chg="modSp mod modAnim">
        <pc:chgData name="Binney, Zachary Orion" userId="23b90841-6f82-4a8e-9640-99a475f9d973" providerId="ADAL" clId="{CB7D5CCC-7345-417B-90DC-55B0993E90DB}" dt="2023-08-15T17:04:53.043" v="515" actId="255"/>
        <pc:sldMkLst>
          <pc:docMk/>
          <pc:sldMk cId="1200606718" sldId="491"/>
        </pc:sldMkLst>
        <pc:spChg chg="mod">
          <ac:chgData name="Binney, Zachary Orion" userId="23b90841-6f82-4a8e-9640-99a475f9d973" providerId="ADAL" clId="{CB7D5CCC-7345-417B-90DC-55B0993E90DB}" dt="2023-08-15T17:04:43.113" v="514" actId="20577"/>
          <ac:spMkLst>
            <pc:docMk/>
            <pc:sldMk cId="1200606718" sldId="491"/>
            <ac:spMk id="2" creationId="{00000000-0000-0000-0000-000000000000}"/>
          </ac:spMkLst>
        </pc:spChg>
        <pc:spChg chg="mod">
          <ac:chgData name="Binney, Zachary Orion" userId="23b90841-6f82-4a8e-9640-99a475f9d973" providerId="ADAL" clId="{CB7D5CCC-7345-417B-90DC-55B0993E90DB}" dt="2023-08-15T17:04:53.043" v="515" actId="255"/>
          <ac:spMkLst>
            <pc:docMk/>
            <pc:sldMk cId="1200606718" sldId="491"/>
            <ac:spMk id="5" creationId="{00000000-0000-0000-0000-000000000000}"/>
          </ac:spMkLst>
        </pc:spChg>
      </pc:sldChg>
      <pc:sldChg chg="add modNotesTx">
        <pc:chgData name="Binney, Zachary Orion" userId="23b90841-6f82-4a8e-9640-99a475f9d973" providerId="ADAL" clId="{CB7D5CCC-7345-417B-90DC-55B0993E90DB}" dt="2023-08-15T16:58:23.154" v="198" actId="20577"/>
        <pc:sldMkLst>
          <pc:docMk/>
          <pc:sldMk cId="3298932253" sldId="549"/>
        </pc:sldMkLst>
      </pc:sldChg>
      <pc:sldChg chg="add modNotesTx">
        <pc:chgData name="Binney, Zachary Orion" userId="23b90841-6f82-4a8e-9640-99a475f9d973" providerId="ADAL" clId="{CB7D5CCC-7345-417B-90DC-55B0993E90DB}" dt="2023-08-15T16:58:16.831" v="196" actId="20577"/>
        <pc:sldMkLst>
          <pc:docMk/>
          <pc:sldMk cId="1997190992" sldId="550"/>
        </pc:sldMkLst>
      </pc:sldChg>
      <pc:sldChg chg="add modNotesTx">
        <pc:chgData name="Binney, Zachary Orion" userId="23b90841-6f82-4a8e-9640-99a475f9d973" providerId="ADAL" clId="{CB7D5CCC-7345-417B-90DC-55B0993E90DB}" dt="2023-08-15T16:58:20.049" v="197" actId="20577"/>
        <pc:sldMkLst>
          <pc:docMk/>
          <pc:sldMk cId="1725870919" sldId="551"/>
        </pc:sldMkLst>
      </pc:sldChg>
      <pc:sldChg chg="add">
        <pc:chgData name="Binney, Zachary Orion" userId="23b90841-6f82-4a8e-9640-99a475f9d973" providerId="ADAL" clId="{CB7D5CCC-7345-417B-90DC-55B0993E90DB}" dt="2023-08-15T16:56:54.704" v="81"/>
        <pc:sldMkLst>
          <pc:docMk/>
          <pc:sldMk cId="1344187913" sldId="552"/>
        </pc:sldMkLst>
      </pc:sldChg>
      <pc:sldChg chg="add">
        <pc:chgData name="Binney, Zachary Orion" userId="23b90841-6f82-4a8e-9640-99a475f9d973" providerId="ADAL" clId="{CB7D5CCC-7345-417B-90DC-55B0993E90DB}" dt="2023-08-15T16:56:54.704" v="81"/>
        <pc:sldMkLst>
          <pc:docMk/>
          <pc:sldMk cId="2638904555" sldId="553"/>
        </pc:sldMkLst>
      </pc:sldChg>
      <pc:sldChg chg="add">
        <pc:chgData name="Binney, Zachary Orion" userId="23b90841-6f82-4a8e-9640-99a475f9d973" providerId="ADAL" clId="{CB7D5CCC-7345-417B-90DC-55B0993E90DB}" dt="2023-08-15T16:56:54.704" v="81"/>
        <pc:sldMkLst>
          <pc:docMk/>
          <pc:sldMk cId="2485661306" sldId="554"/>
        </pc:sldMkLst>
      </pc:sldChg>
      <pc:sldChg chg="modSp add modNotesTx">
        <pc:chgData name="Binney, Zachary Orion" userId="23b90841-6f82-4a8e-9640-99a475f9d973" providerId="ADAL" clId="{CB7D5CCC-7345-417B-90DC-55B0993E90DB}" dt="2023-08-15T16:58:08.675" v="195" actId="20577"/>
        <pc:sldMkLst>
          <pc:docMk/>
          <pc:sldMk cId="1623023437" sldId="555"/>
        </pc:sldMkLst>
        <pc:graphicFrameChg chg="mod">
          <ac:chgData name="Binney, Zachary Orion" userId="23b90841-6f82-4a8e-9640-99a475f9d973" providerId="ADAL" clId="{CB7D5CCC-7345-417B-90DC-55B0993E90DB}" dt="2023-08-15T16:57:45.194" v="194" actId="20577"/>
          <ac:graphicFrameMkLst>
            <pc:docMk/>
            <pc:sldMk cId="1623023437" sldId="555"/>
            <ac:graphicFrameMk id="3" creationId="{EF9FD5DC-674C-4601-A743-08D03167B8A9}"/>
          </ac:graphicFrameMkLst>
        </pc:graphicFrameChg>
      </pc:sldChg>
      <pc:sldChg chg="modSp mod">
        <pc:chgData name="Binney, Zachary Orion" userId="23b90841-6f82-4a8e-9640-99a475f9d973" providerId="ADAL" clId="{CB7D5CCC-7345-417B-90DC-55B0993E90DB}" dt="2023-08-15T17:05:02.090" v="519" actId="20577"/>
        <pc:sldMkLst>
          <pc:docMk/>
          <pc:sldMk cId="1111650955" sldId="559"/>
        </pc:sldMkLst>
        <pc:spChg chg="mod">
          <ac:chgData name="Binney, Zachary Orion" userId="23b90841-6f82-4a8e-9640-99a475f9d973" providerId="ADAL" clId="{CB7D5CCC-7345-417B-90DC-55B0993E90DB}" dt="2023-08-15T17:05:02.090" v="519" actId="20577"/>
          <ac:spMkLst>
            <pc:docMk/>
            <pc:sldMk cId="1111650955" sldId="559"/>
            <ac:spMk id="2" creationId="{C69D7D37-6ED5-49EC-A4E2-80F0F01C8DC8}"/>
          </ac:spMkLst>
        </pc:spChg>
      </pc:sldChg>
      <pc:sldChg chg="del">
        <pc:chgData name="Binney, Zachary Orion" userId="23b90841-6f82-4a8e-9640-99a475f9d973" providerId="ADAL" clId="{CB7D5CCC-7345-417B-90DC-55B0993E90DB}" dt="2023-08-15T17:59:33.306" v="988" actId="47"/>
        <pc:sldMkLst>
          <pc:docMk/>
          <pc:sldMk cId="2164471235" sldId="560"/>
        </pc:sldMkLst>
      </pc:sldChg>
      <pc:sldChg chg="modSp del ord modAnim">
        <pc:chgData name="Binney, Zachary Orion" userId="23b90841-6f82-4a8e-9640-99a475f9d973" providerId="ADAL" clId="{CB7D5CCC-7345-417B-90DC-55B0993E90DB}" dt="2023-08-15T17:59:33.306" v="988" actId="47"/>
        <pc:sldMkLst>
          <pc:docMk/>
          <pc:sldMk cId="1808587552" sldId="561"/>
        </pc:sldMkLst>
        <pc:spChg chg="mod">
          <ac:chgData name="Binney, Zachary Orion" userId="23b90841-6f82-4a8e-9640-99a475f9d973" providerId="ADAL" clId="{CB7D5CCC-7345-417B-90DC-55B0993E90DB}" dt="2023-08-15T16:51:43.143" v="16" actId="255"/>
          <ac:spMkLst>
            <pc:docMk/>
            <pc:sldMk cId="1808587552" sldId="561"/>
            <ac:spMk id="5" creationId="{00000000-0000-0000-0000-000000000000}"/>
          </ac:spMkLst>
        </pc:spChg>
      </pc:sldChg>
      <pc:sldChg chg="modSp new mod">
        <pc:chgData name="Binney, Zachary Orion" userId="23b90841-6f82-4a8e-9640-99a475f9d973" providerId="ADAL" clId="{CB7D5CCC-7345-417B-90DC-55B0993E90DB}" dt="2023-08-15T16:53:04.427" v="76" actId="20577"/>
        <pc:sldMkLst>
          <pc:docMk/>
          <pc:sldMk cId="3934365751" sldId="562"/>
        </pc:sldMkLst>
        <pc:spChg chg="mod">
          <ac:chgData name="Binney, Zachary Orion" userId="23b90841-6f82-4a8e-9640-99a475f9d973" providerId="ADAL" clId="{CB7D5CCC-7345-417B-90DC-55B0993E90DB}" dt="2023-08-15T16:53:04.427" v="76" actId="20577"/>
          <ac:spMkLst>
            <pc:docMk/>
            <pc:sldMk cId="3934365751" sldId="562"/>
            <ac:spMk id="2" creationId="{63B566F4-92C2-ACC7-D9CB-DC49F2994BFD}"/>
          </ac:spMkLst>
        </pc:spChg>
      </pc:sldChg>
      <pc:sldChg chg="add">
        <pc:chgData name="Binney, Zachary Orion" userId="23b90841-6f82-4a8e-9640-99a475f9d973" providerId="ADAL" clId="{CB7D5CCC-7345-417B-90DC-55B0993E90DB}" dt="2023-08-15T16:56:54.704" v="81"/>
        <pc:sldMkLst>
          <pc:docMk/>
          <pc:sldMk cId="3147388001" sldId="564"/>
        </pc:sldMkLst>
      </pc:sldChg>
      <pc:sldChg chg="add del">
        <pc:chgData name="Binney, Zachary Orion" userId="23b90841-6f82-4a8e-9640-99a475f9d973" providerId="ADAL" clId="{CB7D5CCC-7345-417B-90DC-55B0993E90DB}" dt="2023-08-15T17:59:33.306" v="988" actId="47"/>
        <pc:sldMkLst>
          <pc:docMk/>
          <pc:sldMk cId="1840349015" sldId="567"/>
        </pc:sldMkLst>
      </pc:sldChg>
      <pc:sldChg chg="add">
        <pc:chgData name="Binney, Zachary Orion" userId="23b90841-6f82-4a8e-9640-99a475f9d973" providerId="ADAL" clId="{CB7D5CCC-7345-417B-90DC-55B0993E90DB}" dt="2023-08-15T16:53:06.357" v="77"/>
        <pc:sldMkLst>
          <pc:docMk/>
          <pc:sldMk cId="1727089647" sldId="569"/>
        </pc:sldMkLst>
      </pc:sldChg>
      <pc:sldChg chg="del">
        <pc:chgData name="Binney, Zachary Orion" userId="23b90841-6f82-4a8e-9640-99a475f9d973" providerId="ADAL" clId="{CB7D5CCC-7345-417B-90DC-55B0993E90DB}" dt="2023-08-15T16:52:48.228" v="26" actId="2696"/>
        <pc:sldMkLst>
          <pc:docMk/>
          <pc:sldMk cId="3399437301" sldId="569"/>
        </pc:sldMkLst>
      </pc:sldChg>
      <pc:sldChg chg="del">
        <pc:chgData name="Binney, Zachary Orion" userId="23b90841-6f82-4a8e-9640-99a475f9d973" providerId="ADAL" clId="{CB7D5CCC-7345-417B-90DC-55B0993E90DB}" dt="2023-08-15T16:52:48.228" v="26" actId="2696"/>
        <pc:sldMkLst>
          <pc:docMk/>
          <pc:sldMk cId="177298279" sldId="570"/>
        </pc:sldMkLst>
      </pc:sldChg>
      <pc:sldChg chg="add">
        <pc:chgData name="Binney, Zachary Orion" userId="23b90841-6f82-4a8e-9640-99a475f9d973" providerId="ADAL" clId="{CB7D5CCC-7345-417B-90DC-55B0993E90DB}" dt="2023-08-15T16:53:06.357" v="77"/>
        <pc:sldMkLst>
          <pc:docMk/>
          <pc:sldMk cId="3195266943" sldId="570"/>
        </pc:sldMkLst>
      </pc:sldChg>
      <pc:sldChg chg="add">
        <pc:chgData name="Binney, Zachary Orion" userId="23b90841-6f82-4a8e-9640-99a475f9d973" providerId="ADAL" clId="{CB7D5CCC-7345-417B-90DC-55B0993E90DB}" dt="2023-08-15T16:53:06.357" v="77"/>
        <pc:sldMkLst>
          <pc:docMk/>
          <pc:sldMk cId="86641863" sldId="571"/>
        </pc:sldMkLst>
      </pc:sldChg>
      <pc:sldChg chg="del">
        <pc:chgData name="Binney, Zachary Orion" userId="23b90841-6f82-4a8e-9640-99a475f9d973" providerId="ADAL" clId="{CB7D5CCC-7345-417B-90DC-55B0993E90DB}" dt="2023-08-15T16:52:48.228" v="26" actId="2696"/>
        <pc:sldMkLst>
          <pc:docMk/>
          <pc:sldMk cId="1279572529" sldId="571"/>
        </pc:sldMkLst>
      </pc:sldChg>
      <pc:sldChg chg="del">
        <pc:chgData name="Binney, Zachary Orion" userId="23b90841-6f82-4a8e-9640-99a475f9d973" providerId="ADAL" clId="{CB7D5CCC-7345-417B-90DC-55B0993E90DB}" dt="2023-08-15T16:52:48.228" v="26" actId="2696"/>
        <pc:sldMkLst>
          <pc:docMk/>
          <pc:sldMk cId="2054302810" sldId="572"/>
        </pc:sldMkLst>
      </pc:sldChg>
      <pc:sldChg chg="add">
        <pc:chgData name="Binney, Zachary Orion" userId="23b90841-6f82-4a8e-9640-99a475f9d973" providerId="ADAL" clId="{CB7D5CCC-7345-417B-90DC-55B0993E90DB}" dt="2023-08-15T16:53:06.357" v="77"/>
        <pc:sldMkLst>
          <pc:docMk/>
          <pc:sldMk cId="3392886235" sldId="572"/>
        </pc:sldMkLst>
      </pc:sldChg>
      <pc:sldChg chg="del">
        <pc:chgData name="Binney, Zachary Orion" userId="23b90841-6f82-4a8e-9640-99a475f9d973" providerId="ADAL" clId="{CB7D5CCC-7345-417B-90DC-55B0993E90DB}" dt="2023-08-15T16:50:20.094" v="11" actId="47"/>
        <pc:sldMkLst>
          <pc:docMk/>
          <pc:sldMk cId="686409355" sldId="573"/>
        </pc:sldMkLst>
      </pc:sldChg>
      <pc:sldChg chg="del">
        <pc:chgData name="Binney, Zachary Orion" userId="23b90841-6f82-4a8e-9640-99a475f9d973" providerId="ADAL" clId="{CB7D5CCC-7345-417B-90DC-55B0993E90DB}" dt="2023-08-15T16:50:20.094" v="11" actId="47"/>
        <pc:sldMkLst>
          <pc:docMk/>
          <pc:sldMk cId="890981938" sldId="574"/>
        </pc:sldMkLst>
      </pc:sldChg>
      <pc:sldChg chg="del">
        <pc:chgData name="Binney, Zachary Orion" userId="23b90841-6f82-4a8e-9640-99a475f9d973" providerId="ADAL" clId="{CB7D5CCC-7345-417B-90DC-55B0993E90DB}" dt="2023-08-15T16:50:20.094" v="11" actId="47"/>
        <pc:sldMkLst>
          <pc:docMk/>
          <pc:sldMk cId="1040581726" sldId="575"/>
        </pc:sldMkLst>
      </pc:sldChg>
      <pc:sldChg chg="del">
        <pc:chgData name="Binney, Zachary Orion" userId="23b90841-6f82-4a8e-9640-99a475f9d973" providerId="ADAL" clId="{CB7D5CCC-7345-417B-90DC-55B0993E90DB}" dt="2023-08-15T16:50:20.094" v="11" actId="47"/>
        <pc:sldMkLst>
          <pc:docMk/>
          <pc:sldMk cId="1788576515" sldId="576"/>
        </pc:sldMkLst>
      </pc:sldChg>
      <pc:sldChg chg="del">
        <pc:chgData name="Binney, Zachary Orion" userId="23b90841-6f82-4a8e-9640-99a475f9d973" providerId="ADAL" clId="{CB7D5CCC-7345-417B-90DC-55B0993E90DB}" dt="2023-08-15T16:50:20.094" v="11" actId="47"/>
        <pc:sldMkLst>
          <pc:docMk/>
          <pc:sldMk cId="3643926195" sldId="577"/>
        </pc:sldMkLst>
      </pc:sldChg>
      <pc:sldChg chg="del">
        <pc:chgData name="Binney, Zachary Orion" userId="23b90841-6f82-4a8e-9640-99a475f9d973" providerId="ADAL" clId="{CB7D5CCC-7345-417B-90DC-55B0993E90DB}" dt="2023-08-15T16:50:20.094" v="11" actId="47"/>
        <pc:sldMkLst>
          <pc:docMk/>
          <pc:sldMk cId="3639525194" sldId="578"/>
        </pc:sldMkLst>
      </pc:sldChg>
      <pc:sldChg chg="del">
        <pc:chgData name="Binney, Zachary Orion" userId="23b90841-6f82-4a8e-9640-99a475f9d973" providerId="ADAL" clId="{CB7D5CCC-7345-417B-90DC-55B0993E90DB}" dt="2023-08-15T16:50:20.094" v="11" actId="47"/>
        <pc:sldMkLst>
          <pc:docMk/>
          <pc:sldMk cId="202253685" sldId="579"/>
        </pc:sldMkLst>
      </pc:sldChg>
      <pc:sldChg chg="add">
        <pc:chgData name="Binney, Zachary Orion" userId="23b90841-6f82-4a8e-9640-99a475f9d973" providerId="ADAL" clId="{CB7D5CCC-7345-417B-90DC-55B0993E90DB}" dt="2023-08-15T16:56:54.704" v="81"/>
        <pc:sldMkLst>
          <pc:docMk/>
          <pc:sldMk cId="409463867" sldId="580"/>
        </pc:sldMkLst>
      </pc:sldChg>
      <pc:sldChg chg="del">
        <pc:chgData name="Binney, Zachary Orion" userId="23b90841-6f82-4a8e-9640-99a475f9d973" providerId="ADAL" clId="{CB7D5CCC-7345-417B-90DC-55B0993E90DB}" dt="2023-08-15T16:50:20.094" v="11" actId="47"/>
        <pc:sldMkLst>
          <pc:docMk/>
          <pc:sldMk cId="2591937079" sldId="580"/>
        </pc:sldMkLst>
      </pc:sldChg>
      <pc:sldChg chg="modSp add mod">
        <pc:chgData name="Binney, Zachary Orion" userId="23b90841-6f82-4a8e-9640-99a475f9d973" providerId="ADAL" clId="{CB7D5CCC-7345-417B-90DC-55B0993E90DB}" dt="2023-08-15T16:59:24.021" v="229" actId="20577"/>
        <pc:sldMkLst>
          <pc:docMk/>
          <pc:sldMk cId="1680786327" sldId="581"/>
        </pc:sldMkLst>
        <pc:spChg chg="mod">
          <ac:chgData name="Binney, Zachary Orion" userId="23b90841-6f82-4a8e-9640-99a475f9d973" providerId="ADAL" clId="{CB7D5CCC-7345-417B-90DC-55B0993E90DB}" dt="2023-08-15T16:59:24.021" v="229" actId="20577"/>
          <ac:spMkLst>
            <pc:docMk/>
            <pc:sldMk cId="1680786327" sldId="581"/>
            <ac:spMk id="5" creationId="{00000000-0000-0000-0000-000000000000}"/>
          </ac:spMkLst>
        </pc:spChg>
      </pc:sldChg>
      <pc:sldChg chg="del">
        <pc:chgData name="Binney, Zachary Orion" userId="23b90841-6f82-4a8e-9640-99a475f9d973" providerId="ADAL" clId="{CB7D5CCC-7345-417B-90DC-55B0993E90DB}" dt="2023-08-15T16:50:20.094" v="11" actId="47"/>
        <pc:sldMkLst>
          <pc:docMk/>
          <pc:sldMk cId="2070629537" sldId="581"/>
        </pc:sldMkLst>
      </pc:sldChg>
      <pc:sldChg chg="del">
        <pc:chgData name="Binney, Zachary Orion" userId="23b90841-6f82-4a8e-9640-99a475f9d973" providerId="ADAL" clId="{CB7D5CCC-7345-417B-90DC-55B0993E90DB}" dt="2023-08-15T16:50:20.094" v="11" actId="47"/>
        <pc:sldMkLst>
          <pc:docMk/>
          <pc:sldMk cId="458773127" sldId="582"/>
        </pc:sldMkLst>
      </pc:sldChg>
      <pc:sldChg chg="add">
        <pc:chgData name="Binney, Zachary Orion" userId="23b90841-6f82-4a8e-9640-99a475f9d973" providerId="ADAL" clId="{CB7D5CCC-7345-417B-90DC-55B0993E90DB}" dt="2023-08-15T16:56:54.704" v="81"/>
        <pc:sldMkLst>
          <pc:docMk/>
          <pc:sldMk cId="1086831344" sldId="582"/>
        </pc:sldMkLst>
      </pc:sldChg>
      <pc:sldChg chg="addSp delSp modSp add mod modAnim">
        <pc:chgData name="Binney, Zachary Orion" userId="23b90841-6f82-4a8e-9640-99a475f9d973" providerId="ADAL" clId="{CB7D5CCC-7345-417B-90DC-55B0993E90DB}" dt="2023-08-15T17:06:50.713" v="625" actId="20577"/>
        <pc:sldMkLst>
          <pc:docMk/>
          <pc:sldMk cId="632834365" sldId="583"/>
        </pc:sldMkLst>
        <pc:spChg chg="mod">
          <ac:chgData name="Binney, Zachary Orion" userId="23b90841-6f82-4a8e-9640-99a475f9d973" providerId="ADAL" clId="{CB7D5CCC-7345-417B-90DC-55B0993E90DB}" dt="2023-08-15T17:06:27.327" v="558" actId="20577"/>
          <ac:spMkLst>
            <pc:docMk/>
            <pc:sldMk cId="632834365" sldId="583"/>
            <ac:spMk id="2" creationId="{00000000-0000-0000-0000-000000000000}"/>
          </ac:spMkLst>
        </pc:spChg>
        <pc:spChg chg="del mod">
          <ac:chgData name="Binney, Zachary Orion" userId="23b90841-6f82-4a8e-9640-99a475f9d973" providerId="ADAL" clId="{CB7D5CCC-7345-417B-90DC-55B0993E90DB}" dt="2023-08-15T17:05:59.647" v="529" actId="931"/>
          <ac:spMkLst>
            <pc:docMk/>
            <pc:sldMk cId="632834365" sldId="583"/>
            <ac:spMk id="5" creationId="{00000000-0000-0000-0000-000000000000}"/>
          </ac:spMkLst>
        </pc:spChg>
        <pc:spChg chg="add mod">
          <ac:chgData name="Binney, Zachary Orion" userId="23b90841-6f82-4a8e-9640-99a475f9d973" providerId="ADAL" clId="{CB7D5CCC-7345-417B-90DC-55B0993E90DB}" dt="2023-08-15T17:06:14.758" v="533"/>
          <ac:spMkLst>
            <pc:docMk/>
            <pc:sldMk cId="632834365" sldId="583"/>
            <ac:spMk id="6" creationId="{C80E35E7-5350-1133-97AE-E6A379999623}"/>
          </ac:spMkLst>
        </pc:spChg>
        <pc:spChg chg="add mod">
          <ac:chgData name="Binney, Zachary Orion" userId="23b90841-6f82-4a8e-9640-99a475f9d973" providerId="ADAL" clId="{CB7D5CCC-7345-417B-90DC-55B0993E90DB}" dt="2023-08-15T17:06:50.713" v="625" actId="20577"/>
          <ac:spMkLst>
            <pc:docMk/>
            <pc:sldMk cId="632834365" sldId="583"/>
            <ac:spMk id="7" creationId="{9F88FFF5-099B-085B-2AC6-6D4A75A907F5}"/>
          </ac:spMkLst>
        </pc:spChg>
        <pc:picChg chg="add mod">
          <ac:chgData name="Binney, Zachary Orion" userId="23b90841-6f82-4a8e-9640-99a475f9d973" providerId="ADAL" clId="{CB7D5CCC-7345-417B-90DC-55B0993E90DB}" dt="2023-08-15T17:06:31.049" v="559" actId="1076"/>
          <ac:picMkLst>
            <pc:docMk/>
            <pc:sldMk cId="632834365" sldId="583"/>
            <ac:picMk id="4" creationId="{A0A1DD4D-6328-6BF9-05C9-F3ECF2EC0C50}"/>
          </ac:picMkLst>
        </pc:picChg>
      </pc:sldChg>
      <pc:sldChg chg="del">
        <pc:chgData name="Binney, Zachary Orion" userId="23b90841-6f82-4a8e-9640-99a475f9d973" providerId="ADAL" clId="{CB7D5CCC-7345-417B-90DC-55B0993E90DB}" dt="2023-08-15T16:50:20.094" v="11" actId="47"/>
        <pc:sldMkLst>
          <pc:docMk/>
          <pc:sldMk cId="1302781611" sldId="583"/>
        </pc:sldMkLst>
      </pc:sldChg>
      <pc:sldChg chg="modSp add mod modAnim">
        <pc:chgData name="Binney, Zachary Orion" userId="23b90841-6f82-4a8e-9640-99a475f9d973" providerId="ADAL" clId="{CB7D5CCC-7345-417B-90DC-55B0993E90DB}" dt="2023-08-15T17:09:49.001" v="987" actId="20577"/>
        <pc:sldMkLst>
          <pc:docMk/>
          <pc:sldMk cId="3011935474" sldId="584"/>
        </pc:sldMkLst>
        <pc:spChg chg="mod">
          <ac:chgData name="Binney, Zachary Orion" userId="23b90841-6f82-4a8e-9640-99a475f9d973" providerId="ADAL" clId="{CB7D5CCC-7345-417B-90DC-55B0993E90DB}" dt="2023-08-15T17:08:26.758" v="821" actId="20577"/>
          <ac:spMkLst>
            <pc:docMk/>
            <pc:sldMk cId="3011935474" sldId="584"/>
            <ac:spMk id="2" creationId="{00000000-0000-0000-0000-000000000000}"/>
          </ac:spMkLst>
        </pc:spChg>
        <pc:spChg chg="mod">
          <ac:chgData name="Binney, Zachary Orion" userId="23b90841-6f82-4a8e-9640-99a475f9d973" providerId="ADAL" clId="{CB7D5CCC-7345-417B-90DC-55B0993E90DB}" dt="2023-08-15T17:09:49.001" v="987" actId="20577"/>
          <ac:spMkLst>
            <pc:docMk/>
            <pc:sldMk cId="3011935474" sldId="584"/>
            <ac:spMk id="5" creationId="{00000000-0000-0000-0000-000000000000}"/>
          </ac:spMkLst>
        </pc:spChg>
      </pc:sldChg>
      <pc:sldChg chg="addSp delSp modSp add mod modAnim">
        <pc:chgData name="Binney, Zachary Orion" userId="23b90841-6f82-4a8e-9640-99a475f9d973" providerId="ADAL" clId="{CB7D5CCC-7345-417B-90DC-55B0993E90DB}" dt="2023-08-15T17:07:59.858" v="777" actId="20577"/>
        <pc:sldMkLst>
          <pc:docMk/>
          <pc:sldMk cId="1191665084" sldId="585"/>
        </pc:sldMkLst>
        <pc:spChg chg="mod">
          <ac:chgData name="Binney, Zachary Orion" userId="23b90841-6f82-4a8e-9640-99a475f9d973" providerId="ADAL" clId="{CB7D5CCC-7345-417B-90DC-55B0993E90DB}" dt="2023-08-15T17:07:19.410" v="658" actId="20577"/>
          <ac:spMkLst>
            <pc:docMk/>
            <pc:sldMk cId="1191665084" sldId="585"/>
            <ac:spMk id="2" creationId="{00000000-0000-0000-0000-000000000000}"/>
          </ac:spMkLst>
        </pc:spChg>
        <pc:spChg chg="add del mod">
          <ac:chgData name="Binney, Zachary Orion" userId="23b90841-6f82-4a8e-9640-99a475f9d973" providerId="ADAL" clId="{CB7D5CCC-7345-417B-90DC-55B0993E90DB}" dt="2023-08-15T17:07:24.853" v="660" actId="478"/>
          <ac:spMkLst>
            <pc:docMk/>
            <pc:sldMk cId="1191665084" sldId="585"/>
            <ac:spMk id="5" creationId="{5414498F-3D86-DF13-4CD6-17ACCC6A3308}"/>
          </ac:spMkLst>
        </pc:spChg>
        <pc:spChg chg="del">
          <ac:chgData name="Binney, Zachary Orion" userId="23b90841-6f82-4a8e-9640-99a475f9d973" providerId="ADAL" clId="{CB7D5CCC-7345-417B-90DC-55B0993E90DB}" dt="2023-08-15T17:07:37.835" v="729" actId="478"/>
          <ac:spMkLst>
            <pc:docMk/>
            <pc:sldMk cId="1191665084" sldId="585"/>
            <ac:spMk id="6" creationId="{C80E35E7-5350-1133-97AE-E6A379999623}"/>
          </ac:spMkLst>
        </pc:spChg>
        <pc:spChg chg="mod">
          <ac:chgData name="Binney, Zachary Orion" userId="23b90841-6f82-4a8e-9640-99a475f9d973" providerId="ADAL" clId="{CB7D5CCC-7345-417B-90DC-55B0993E90DB}" dt="2023-08-15T17:07:59.858" v="777" actId="20577"/>
          <ac:spMkLst>
            <pc:docMk/>
            <pc:sldMk cId="1191665084" sldId="585"/>
            <ac:spMk id="7" creationId="{9F88FFF5-099B-085B-2AC6-6D4A75A907F5}"/>
          </ac:spMkLst>
        </pc:spChg>
        <pc:picChg chg="del">
          <ac:chgData name="Binney, Zachary Orion" userId="23b90841-6f82-4a8e-9640-99a475f9d973" providerId="ADAL" clId="{CB7D5CCC-7345-417B-90DC-55B0993E90DB}" dt="2023-08-15T17:07:22.152" v="659" actId="478"/>
          <ac:picMkLst>
            <pc:docMk/>
            <pc:sldMk cId="1191665084" sldId="585"/>
            <ac:picMk id="4" creationId="{A0A1DD4D-6328-6BF9-05C9-F3ECF2EC0C50}"/>
          </ac:picMkLst>
        </pc:picChg>
      </pc:sldChg>
      <pc:sldChg chg="modSp add">
        <pc:chgData name="Binney, Zachary Orion" userId="23b90841-6f82-4a8e-9640-99a475f9d973" providerId="ADAL" clId="{CB7D5CCC-7345-417B-90DC-55B0993E90DB}" dt="2023-08-15T17:08:18.497" v="806" actId="20577"/>
        <pc:sldMkLst>
          <pc:docMk/>
          <pc:sldMk cId="2594023555" sldId="586"/>
        </pc:sldMkLst>
        <pc:spChg chg="mod">
          <ac:chgData name="Binney, Zachary Orion" userId="23b90841-6f82-4a8e-9640-99a475f9d973" providerId="ADAL" clId="{CB7D5CCC-7345-417B-90DC-55B0993E90DB}" dt="2023-08-15T17:08:18.497" v="806" actId="20577"/>
          <ac:spMkLst>
            <pc:docMk/>
            <pc:sldMk cId="2594023555" sldId="586"/>
            <ac:spMk id="7" creationId="{9F88FFF5-099B-085B-2AC6-6D4A75A907F5}"/>
          </ac:spMkLst>
        </pc:spChg>
      </pc:sldChg>
      <pc:sldChg chg="modSp add mod">
        <pc:chgData name="Binney, Zachary Orion" userId="23b90841-6f82-4a8e-9640-99a475f9d973" providerId="ADAL" clId="{CB7D5CCC-7345-417B-90DC-55B0993E90DB}" dt="2023-08-15T18:01:22.869" v="1002" actId="20577"/>
        <pc:sldMkLst>
          <pc:docMk/>
          <pc:sldMk cId="2415318749" sldId="587"/>
        </pc:sldMkLst>
        <pc:spChg chg="mod">
          <ac:chgData name="Binney, Zachary Orion" userId="23b90841-6f82-4a8e-9640-99a475f9d973" providerId="ADAL" clId="{CB7D5CCC-7345-417B-90DC-55B0993E90DB}" dt="2023-08-15T18:01:22.869" v="1002" actId="20577"/>
          <ac:spMkLst>
            <pc:docMk/>
            <pc:sldMk cId="2415318749" sldId="587"/>
            <ac:spMk id="2" creationId="{C69D7D37-6ED5-49EC-A4E2-80F0F01C8DC8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ECE2049-BBD0-4375-B9CD-5E26E1CEEA75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</dgm:pt>
    <dgm:pt modelId="{D8F0A998-6AA4-4B17-B657-7875274591E7}">
      <dgm:prSet phldrT="[Text]"/>
      <dgm:spPr/>
      <dgm:t>
        <a:bodyPr/>
        <a:lstStyle/>
        <a:p>
          <a:r>
            <a:rPr lang="en-US" b="1" dirty="0"/>
            <a:t>‘04-08</a:t>
          </a:r>
          <a:r>
            <a:rPr lang="en-US" dirty="0"/>
            <a:t>: Undergrad</a:t>
          </a:r>
        </a:p>
      </dgm:t>
    </dgm:pt>
    <dgm:pt modelId="{D19ED9A9-64D6-48C6-817F-0A948EE58D72}" type="parTrans" cxnId="{A8638273-CB63-47D7-B415-F6A2ABCFB4F8}">
      <dgm:prSet/>
      <dgm:spPr/>
      <dgm:t>
        <a:bodyPr/>
        <a:lstStyle/>
        <a:p>
          <a:endParaRPr lang="en-US"/>
        </a:p>
      </dgm:t>
    </dgm:pt>
    <dgm:pt modelId="{E15F6242-39E0-47CF-99E1-C00B89F76942}" type="sibTrans" cxnId="{A8638273-CB63-47D7-B415-F6A2ABCFB4F8}">
      <dgm:prSet/>
      <dgm:spPr/>
      <dgm:t>
        <a:bodyPr/>
        <a:lstStyle/>
        <a:p>
          <a:endParaRPr lang="en-US"/>
        </a:p>
      </dgm:t>
    </dgm:pt>
    <dgm:pt modelId="{B2C0F335-A3D3-43B7-B50D-4947760BC2E4}">
      <dgm:prSet phldrT="[Text]"/>
      <dgm:spPr/>
      <dgm:t>
        <a:bodyPr/>
        <a:lstStyle/>
        <a:p>
          <a:r>
            <a:rPr lang="en-US" b="1" dirty="0"/>
            <a:t>‘13-14</a:t>
          </a:r>
          <a:r>
            <a:rPr lang="en-US" dirty="0"/>
            <a:t>: Palliative care research</a:t>
          </a:r>
        </a:p>
      </dgm:t>
    </dgm:pt>
    <dgm:pt modelId="{A8019867-3A91-412D-B95F-6C12C486FC32}" type="parTrans" cxnId="{A4ECCD18-2FF3-49FA-9929-97B4A5408EFA}">
      <dgm:prSet/>
      <dgm:spPr/>
      <dgm:t>
        <a:bodyPr/>
        <a:lstStyle/>
        <a:p>
          <a:endParaRPr lang="en-US"/>
        </a:p>
      </dgm:t>
    </dgm:pt>
    <dgm:pt modelId="{33687ECF-8C62-4353-BC55-D7CDDDA066FF}" type="sibTrans" cxnId="{A4ECCD18-2FF3-49FA-9929-97B4A5408EFA}">
      <dgm:prSet/>
      <dgm:spPr/>
      <dgm:t>
        <a:bodyPr/>
        <a:lstStyle/>
        <a:p>
          <a:endParaRPr lang="en-US"/>
        </a:p>
      </dgm:t>
    </dgm:pt>
    <dgm:pt modelId="{1DD797E7-BE12-4E55-B5F3-6884B682E38A}">
      <dgm:prSet phldrT="[Text]"/>
      <dgm:spPr/>
      <dgm:t>
        <a:bodyPr/>
        <a:lstStyle/>
        <a:p>
          <a:r>
            <a:rPr lang="en-US" b="1" dirty="0"/>
            <a:t>‘14-18</a:t>
          </a:r>
          <a:r>
            <a:rPr lang="en-US" dirty="0"/>
            <a:t>: PhD, public writing, consulting, shift to sports</a:t>
          </a:r>
        </a:p>
      </dgm:t>
    </dgm:pt>
    <dgm:pt modelId="{9040669E-FB43-4382-8630-AC7B716711AF}" type="parTrans" cxnId="{9CC670E4-8719-4F7C-B262-F1662ED6F3B1}">
      <dgm:prSet/>
      <dgm:spPr/>
      <dgm:t>
        <a:bodyPr/>
        <a:lstStyle/>
        <a:p>
          <a:endParaRPr lang="en-US"/>
        </a:p>
      </dgm:t>
    </dgm:pt>
    <dgm:pt modelId="{DE2A273F-719E-483A-8169-BEF119D05113}" type="sibTrans" cxnId="{9CC670E4-8719-4F7C-B262-F1662ED6F3B1}">
      <dgm:prSet/>
      <dgm:spPr/>
      <dgm:t>
        <a:bodyPr/>
        <a:lstStyle/>
        <a:p>
          <a:endParaRPr lang="en-US"/>
        </a:p>
      </dgm:t>
    </dgm:pt>
    <dgm:pt modelId="{FD606B5B-2B68-4F9A-9DF3-CD90E5B41072}">
      <dgm:prSet phldrT="[Text]"/>
      <dgm:spPr/>
      <dgm:t>
        <a:bodyPr/>
        <a:lstStyle/>
        <a:p>
          <a:r>
            <a:rPr lang="en-US" b="1" dirty="0"/>
            <a:t>‘08-11</a:t>
          </a:r>
          <a:r>
            <a:rPr lang="en-US" dirty="0"/>
            <a:t>: Healthcare consultant </a:t>
          </a:r>
        </a:p>
      </dgm:t>
    </dgm:pt>
    <dgm:pt modelId="{B32F8B43-9CF8-4ECC-B4EB-B3F1EC4FED40}" type="parTrans" cxnId="{FA3B5437-FA01-4EDA-B3A0-4946FF20B70B}">
      <dgm:prSet/>
      <dgm:spPr/>
      <dgm:t>
        <a:bodyPr/>
        <a:lstStyle/>
        <a:p>
          <a:endParaRPr lang="en-US"/>
        </a:p>
      </dgm:t>
    </dgm:pt>
    <dgm:pt modelId="{16449A0C-B466-4EC8-BE3C-E962CE21F55D}" type="sibTrans" cxnId="{FA3B5437-FA01-4EDA-B3A0-4946FF20B70B}">
      <dgm:prSet/>
      <dgm:spPr/>
      <dgm:t>
        <a:bodyPr/>
        <a:lstStyle/>
        <a:p>
          <a:endParaRPr lang="en-US"/>
        </a:p>
      </dgm:t>
    </dgm:pt>
    <dgm:pt modelId="{CFACC03E-3B7B-4FF2-974E-818CA1213FEA}">
      <dgm:prSet phldrT="[Text]"/>
      <dgm:spPr/>
      <dgm:t>
        <a:bodyPr/>
        <a:lstStyle/>
        <a:p>
          <a:r>
            <a:rPr lang="en-US" b="1" dirty="0"/>
            <a:t>‘11-13</a:t>
          </a:r>
          <a:r>
            <a:rPr lang="en-US" dirty="0"/>
            <a:t>: MPH, palliative care research</a:t>
          </a:r>
        </a:p>
      </dgm:t>
    </dgm:pt>
    <dgm:pt modelId="{AD538043-FF47-4A6B-8B23-9992A64263AF}" type="parTrans" cxnId="{0BF6252A-03F6-49D2-9869-F8ED87E9A758}">
      <dgm:prSet/>
      <dgm:spPr/>
      <dgm:t>
        <a:bodyPr/>
        <a:lstStyle/>
        <a:p>
          <a:endParaRPr lang="en-US"/>
        </a:p>
      </dgm:t>
    </dgm:pt>
    <dgm:pt modelId="{DB1EBBC4-CBD9-49E8-AFE8-BF8ADAAB260C}" type="sibTrans" cxnId="{0BF6252A-03F6-49D2-9869-F8ED87E9A758}">
      <dgm:prSet/>
      <dgm:spPr/>
      <dgm:t>
        <a:bodyPr/>
        <a:lstStyle/>
        <a:p>
          <a:endParaRPr lang="en-US"/>
        </a:p>
      </dgm:t>
    </dgm:pt>
    <dgm:pt modelId="{A81A390F-97F6-4C4F-A805-E8E2CF06A323}">
      <dgm:prSet phldrT="[Text]"/>
      <dgm:spPr/>
      <dgm:t>
        <a:bodyPr/>
        <a:lstStyle/>
        <a:p>
          <a:r>
            <a:rPr lang="en-US" b="1" dirty="0"/>
            <a:t>’18-20</a:t>
          </a:r>
          <a:r>
            <a:rPr lang="en-US" dirty="0"/>
            <a:t>: Freelance sports, pharma, media consulting</a:t>
          </a:r>
        </a:p>
      </dgm:t>
    </dgm:pt>
    <dgm:pt modelId="{008004F0-BC2B-42A9-8CEC-30B80D6B9BAF}" type="parTrans" cxnId="{8CA30FD9-1E8E-4004-8D56-31C87E3FFBB3}">
      <dgm:prSet/>
      <dgm:spPr/>
      <dgm:t>
        <a:bodyPr/>
        <a:lstStyle/>
        <a:p>
          <a:endParaRPr lang="en-US"/>
        </a:p>
      </dgm:t>
    </dgm:pt>
    <dgm:pt modelId="{ED2F1FCC-5980-4E37-8BB9-52643F776F5E}" type="sibTrans" cxnId="{8CA30FD9-1E8E-4004-8D56-31C87E3FFBB3}">
      <dgm:prSet/>
      <dgm:spPr/>
      <dgm:t>
        <a:bodyPr/>
        <a:lstStyle/>
        <a:p>
          <a:endParaRPr lang="en-US"/>
        </a:p>
      </dgm:t>
    </dgm:pt>
    <dgm:pt modelId="{CF9A384E-4A7E-4DAB-96BA-87CDE166BCFA}">
      <dgm:prSet phldrT="[Text]"/>
      <dgm:spPr/>
      <dgm:t>
        <a:bodyPr/>
        <a:lstStyle/>
        <a:p>
          <a:r>
            <a:rPr lang="en-US" b="1" dirty="0"/>
            <a:t>’20-Now</a:t>
          </a:r>
          <a:r>
            <a:rPr lang="en-US" dirty="0"/>
            <a:t>: Teach at Oxford; continue academic research agenda in sports injuries</a:t>
          </a:r>
        </a:p>
      </dgm:t>
    </dgm:pt>
    <dgm:pt modelId="{7FD33000-927E-4283-8187-8D008C53F783}" type="parTrans" cxnId="{AE407E9D-5FAA-40D6-9432-9E6D345CA4F6}">
      <dgm:prSet/>
      <dgm:spPr/>
      <dgm:t>
        <a:bodyPr/>
        <a:lstStyle/>
        <a:p>
          <a:endParaRPr lang="en-US"/>
        </a:p>
      </dgm:t>
    </dgm:pt>
    <dgm:pt modelId="{018A8385-1D22-437E-A4EE-64239E578361}" type="sibTrans" cxnId="{AE407E9D-5FAA-40D6-9432-9E6D345CA4F6}">
      <dgm:prSet/>
      <dgm:spPr/>
      <dgm:t>
        <a:bodyPr/>
        <a:lstStyle/>
        <a:p>
          <a:endParaRPr lang="en-US"/>
        </a:p>
      </dgm:t>
    </dgm:pt>
    <dgm:pt modelId="{99917E6D-37E0-45AD-B97B-31CEE475A64D}" type="pres">
      <dgm:prSet presAssocID="{7ECE2049-BBD0-4375-B9CD-5E26E1CEEA75}" presName="CompostProcess" presStyleCnt="0">
        <dgm:presLayoutVars>
          <dgm:dir/>
          <dgm:resizeHandles val="exact"/>
        </dgm:presLayoutVars>
      </dgm:prSet>
      <dgm:spPr/>
    </dgm:pt>
    <dgm:pt modelId="{65E8D71F-ABB2-4903-9756-E44C8B8F05B0}" type="pres">
      <dgm:prSet presAssocID="{7ECE2049-BBD0-4375-B9CD-5E26E1CEEA75}" presName="arrow" presStyleLbl="bgShp" presStyleIdx="0" presStyleCnt="1"/>
      <dgm:spPr/>
    </dgm:pt>
    <dgm:pt modelId="{14C41781-EFAA-432F-9FA9-DB1F3631F2F9}" type="pres">
      <dgm:prSet presAssocID="{7ECE2049-BBD0-4375-B9CD-5E26E1CEEA75}" presName="linearProcess" presStyleCnt="0"/>
      <dgm:spPr/>
    </dgm:pt>
    <dgm:pt modelId="{51D4C87D-73E5-4B93-9368-E2A91D1BC89E}" type="pres">
      <dgm:prSet presAssocID="{D8F0A998-6AA4-4B17-B657-7875274591E7}" presName="textNode" presStyleLbl="node1" presStyleIdx="0" presStyleCnt="7">
        <dgm:presLayoutVars>
          <dgm:bulletEnabled val="1"/>
        </dgm:presLayoutVars>
      </dgm:prSet>
      <dgm:spPr/>
    </dgm:pt>
    <dgm:pt modelId="{2D691762-BE95-42D8-B64B-EAD4ED64E479}" type="pres">
      <dgm:prSet presAssocID="{E15F6242-39E0-47CF-99E1-C00B89F76942}" presName="sibTrans" presStyleCnt="0"/>
      <dgm:spPr/>
    </dgm:pt>
    <dgm:pt modelId="{8102B996-0737-44B2-A134-5AD92F203370}" type="pres">
      <dgm:prSet presAssocID="{FD606B5B-2B68-4F9A-9DF3-CD90E5B41072}" presName="textNode" presStyleLbl="node1" presStyleIdx="1" presStyleCnt="7" custScaleX="89559" custLinFactNeighborY="30441">
        <dgm:presLayoutVars>
          <dgm:bulletEnabled val="1"/>
        </dgm:presLayoutVars>
      </dgm:prSet>
      <dgm:spPr/>
    </dgm:pt>
    <dgm:pt modelId="{85FC2C5A-B1AF-452A-8825-C91822558D0B}" type="pres">
      <dgm:prSet presAssocID="{16449A0C-B466-4EC8-BE3C-E962CE21F55D}" presName="sibTrans" presStyleCnt="0"/>
      <dgm:spPr/>
    </dgm:pt>
    <dgm:pt modelId="{F6B2CD51-8F57-4C71-8BA5-943669C1F985}" type="pres">
      <dgm:prSet presAssocID="{CFACC03E-3B7B-4FF2-974E-818CA1213FEA}" presName="textNode" presStyleLbl="node1" presStyleIdx="2" presStyleCnt="7" custScaleX="71560" custLinFactNeighborY="46492">
        <dgm:presLayoutVars>
          <dgm:bulletEnabled val="1"/>
        </dgm:presLayoutVars>
      </dgm:prSet>
      <dgm:spPr/>
    </dgm:pt>
    <dgm:pt modelId="{221F532C-4E53-4156-9390-95C31C8C952E}" type="pres">
      <dgm:prSet presAssocID="{DB1EBBC4-CBD9-49E8-AFE8-BF8ADAAB260C}" presName="sibTrans" presStyleCnt="0"/>
      <dgm:spPr/>
    </dgm:pt>
    <dgm:pt modelId="{2825C93C-B8EB-4E6A-A45F-1BB08A2AFC0D}" type="pres">
      <dgm:prSet presAssocID="{B2C0F335-A3D3-43B7-B50D-4947760BC2E4}" presName="textNode" presStyleLbl="node1" presStyleIdx="3" presStyleCnt="7" custScaleX="68834" custLinFactNeighborX="11110" custLinFactNeighborY="46492">
        <dgm:presLayoutVars>
          <dgm:bulletEnabled val="1"/>
        </dgm:presLayoutVars>
      </dgm:prSet>
      <dgm:spPr/>
    </dgm:pt>
    <dgm:pt modelId="{AE3835B8-EE84-48FF-98D9-0641AA9F1DFC}" type="pres">
      <dgm:prSet presAssocID="{33687ECF-8C62-4353-BC55-D7CDDDA066FF}" presName="sibTrans" presStyleCnt="0"/>
      <dgm:spPr/>
    </dgm:pt>
    <dgm:pt modelId="{81B360DB-2B60-419E-BFE7-C7073C862B61}" type="pres">
      <dgm:prSet presAssocID="{1DD797E7-BE12-4E55-B5F3-6884B682E38A}" presName="textNode" presStyleLbl="node1" presStyleIdx="4" presStyleCnt="7" custLinFactNeighborY="-30799">
        <dgm:presLayoutVars>
          <dgm:bulletEnabled val="1"/>
        </dgm:presLayoutVars>
      </dgm:prSet>
      <dgm:spPr/>
    </dgm:pt>
    <dgm:pt modelId="{42BC16B7-250E-4B3F-B76D-FAC067C03F82}" type="pres">
      <dgm:prSet presAssocID="{DE2A273F-719E-483A-8169-BEF119D05113}" presName="sibTrans" presStyleCnt="0"/>
      <dgm:spPr/>
    </dgm:pt>
    <dgm:pt modelId="{0D74AC9B-1776-4449-A2B3-95A8834387DE}" type="pres">
      <dgm:prSet presAssocID="{A81A390F-97F6-4C4F-A805-E8E2CF06A323}" presName="textNode" presStyleLbl="node1" presStyleIdx="5" presStyleCnt="7" custScaleX="76027" custLinFactNeighborX="11110" custLinFactNeighborY="-68077">
        <dgm:presLayoutVars>
          <dgm:bulletEnabled val="1"/>
        </dgm:presLayoutVars>
      </dgm:prSet>
      <dgm:spPr/>
    </dgm:pt>
    <dgm:pt modelId="{A2FB7D94-FF35-4830-BC36-551FD1359740}" type="pres">
      <dgm:prSet presAssocID="{ED2F1FCC-5980-4E37-8BB9-52643F776F5E}" presName="sibTrans" presStyleCnt="0"/>
      <dgm:spPr/>
    </dgm:pt>
    <dgm:pt modelId="{163C93DC-5D3F-416B-96D2-1B78042AC3FB}" type="pres">
      <dgm:prSet presAssocID="{CF9A384E-4A7E-4DAB-96BA-87CDE166BCFA}" presName="textNode" presStyleLbl="node1" presStyleIdx="6" presStyleCnt="7" custScaleX="76027" custScaleY="161317" custLinFactNeighborX="11110" custLinFactNeighborY="-68077">
        <dgm:presLayoutVars>
          <dgm:bulletEnabled val="1"/>
        </dgm:presLayoutVars>
      </dgm:prSet>
      <dgm:spPr/>
    </dgm:pt>
  </dgm:ptLst>
  <dgm:cxnLst>
    <dgm:cxn modelId="{A4ECCD18-2FF3-49FA-9929-97B4A5408EFA}" srcId="{7ECE2049-BBD0-4375-B9CD-5E26E1CEEA75}" destId="{B2C0F335-A3D3-43B7-B50D-4947760BC2E4}" srcOrd="3" destOrd="0" parTransId="{A8019867-3A91-412D-B95F-6C12C486FC32}" sibTransId="{33687ECF-8C62-4353-BC55-D7CDDDA066FF}"/>
    <dgm:cxn modelId="{0BF6252A-03F6-49D2-9869-F8ED87E9A758}" srcId="{7ECE2049-BBD0-4375-B9CD-5E26E1CEEA75}" destId="{CFACC03E-3B7B-4FF2-974E-818CA1213FEA}" srcOrd="2" destOrd="0" parTransId="{AD538043-FF47-4A6B-8B23-9992A64263AF}" sibTransId="{DB1EBBC4-CBD9-49E8-AFE8-BF8ADAAB260C}"/>
    <dgm:cxn modelId="{FA3B5437-FA01-4EDA-B3A0-4946FF20B70B}" srcId="{7ECE2049-BBD0-4375-B9CD-5E26E1CEEA75}" destId="{FD606B5B-2B68-4F9A-9DF3-CD90E5B41072}" srcOrd="1" destOrd="0" parTransId="{B32F8B43-9CF8-4ECC-B4EB-B3F1EC4FED40}" sibTransId="{16449A0C-B466-4EC8-BE3C-E962CE21F55D}"/>
    <dgm:cxn modelId="{906E2E49-F7D0-4276-9C20-B9B4153DD09C}" type="presOf" srcId="{1DD797E7-BE12-4E55-B5F3-6884B682E38A}" destId="{81B360DB-2B60-419E-BFE7-C7073C862B61}" srcOrd="0" destOrd="0" presId="urn:microsoft.com/office/officeart/2005/8/layout/hProcess9"/>
    <dgm:cxn modelId="{A8638273-CB63-47D7-B415-F6A2ABCFB4F8}" srcId="{7ECE2049-BBD0-4375-B9CD-5E26E1CEEA75}" destId="{D8F0A998-6AA4-4B17-B657-7875274591E7}" srcOrd="0" destOrd="0" parTransId="{D19ED9A9-64D6-48C6-817F-0A948EE58D72}" sibTransId="{E15F6242-39E0-47CF-99E1-C00B89F76942}"/>
    <dgm:cxn modelId="{85AA8E74-ACC7-47F8-B74F-52AF334FAA8D}" type="presOf" srcId="{FD606B5B-2B68-4F9A-9DF3-CD90E5B41072}" destId="{8102B996-0737-44B2-A134-5AD92F203370}" srcOrd="0" destOrd="0" presId="urn:microsoft.com/office/officeart/2005/8/layout/hProcess9"/>
    <dgm:cxn modelId="{65E45059-3CD2-4C05-8150-98EC2AC6D6ED}" type="presOf" srcId="{CF9A384E-4A7E-4DAB-96BA-87CDE166BCFA}" destId="{163C93DC-5D3F-416B-96D2-1B78042AC3FB}" srcOrd="0" destOrd="0" presId="urn:microsoft.com/office/officeart/2005/8/layout/hProcess9"/>
    <dgm:cxn modelId="{E2185D93-2952-4511-B9A9-13C995910EA1}" type="presOf" srcId="{7ECE2049-BBD0-4375-B9CD-5E26E1CEEA75}" destId="{99917E6D-37E0-45AD-B97B-31CEE475A64D}" srcOrd="0" destOrd="0" presId="urn:microsoft.com/office/officeart/2005/8/layout/hProcess9"/>
    <dgm:cxn modelId="{AE407E9D-5FAA-40D6-9432-9E6D345CA4F6}" srcId="{7ECE2049-BBD0-4375-B9CD-5E26E1CEEA75}" destId="{CF9A384E-4A7E-4DAB-96BA-87CDE166BCFA}" srcOrd="6" destOrd="0" parTransId="{7FD33000-927E-4283-8187-8D008C53F783}" sibTransId="{018A8385-1D22-437E-A4EE-64239E578361}"/>
    <dgm:cxn modelId="{461D57B3-3D19-41F7-8388-38A76DE8AA42}" type="presOf" srcId="{A81A390F-97F6-4C4F-A805-E8E2CF06A323}" destId="{0D74AC9B-1776-4449-A2B3-95A8834387DE}" srcOrd="0" destOrd="0" presId="urn:microsoft.com/office/officeart/2005/8/layout/hProcess9"/>
    <dgm:cxn modelId="{324185C6-B243-4ED7-B758-3F2390275FC7}" type="presOf" srcId="{B2C0F335-A3D3-43B7-B50D-4947760BC2E4}" destId="{2825C93C-B8EB-4E6A-A45F-1BB08A2AFC0D}" srcOrd="0" destOrd="0" presId="urn:microsoft.com/office/officeart/2005/8/layout/hProcess9"/>
    <dgm:cxn modelId="{8CA30FD9-1E8E-4004-8D56-31C87E3FFBB3}" srcId="{7ECE2049-BBD0-4375-B9CD-5E26E1CEEA75}" destId="{A81A390F-97F6-4C4F-A805-E8E2CF06A323}" srcOrd="5" destOrd="0" parTransId="{008004F0-BC2B-42A9-8CEC-30B80D6B9BAF}" sibTransId="{ED2F1FCC-5980-4E37-8BB9-52643F776F5E}"/>
    <dgm:cxn modelId="{9CC670E4-8719-4F7C-B262-F1662ED6F3B1}" srcId="{7ECE2049-BBD0-4375-B9CD-5E26E1CEEA75}" destId="{1DD797E7-BE12-4E55-B5F3-6884B682E38A}" srcOrd="4" destOrd="0" parTransId="{9040669E-FB43-4382-8630-AC7B716711AF}" sibTransId="{DE2A273F-719E-483A-8169-BEF119D05113}"/>
    <dgm:cxn modelId="{730B76E5-BC30-44C6-B08B-8CB570C5B38C}" type="presOf" srcId="{CFACC03E-3B7B-4FF2-974E-818CA1213FEA}" destId="{F6B2CD51-8F57-4C71-8BA5-943669C1F985}" srcOrd="0" destOrd="0" presId="urn:microsoft.com/office/officeart/2005/8/layout/hProcess9"/>
    <dgm:cxn modelId="{DDC612F3-FD25-411A-8A34-5EF0DFC6BFB8}" type="presOf" srcId="{D8F0A998-6AA4-4B17-B657-7875274591E7}" destId="{51D4C87D-73E5-4B93-9368-E2A91D1BC89E}" srcOrd="0" destOrd="0" presId="urn:microsoft.com/office/officeart/2005/8/layout/hProcess9"/>
    <dgm:cxn modelId="{322FE520-03A6-4295-BECA-C64FBBED9C71}" type="presParOf" srcId="{99917E6D-37E0-45AD-B97B-31CEE475A64D}" destId="{65E8D71F-ABB2-4903-9756-E44C8B8F05B0}" srcOrd="0" destOrd="0" presId="urn:microsoft.com/office/officeart/2005/8/layout/hProcess9"/>
    <dgm:cxn modelId="{D92548F9-AA78-4368-A2F1-3446C2CE86AE}" type="presParOf" srcId="{99917E6D-37E0-45AD-B97B-31CEE475A64D}" destId="{14C41781-EFAA-432F-9FA9-DB1F3631F2F9}" srcOrd="1" destOrd="0" presId="urn:microsoft.com/office/officeart/2005/8/layout/hProcess9"/>
    <dgm:cxn modelId="{F530E13B-18A9-4898-830B-429FA279E036}" type="presParOf" srcId="{14C41781-EFAA-432F-9FA9-DB1F3631F2F9}" destId="{51D4C87D-73E5-4B93-9368-E2A91D1BC89E}" srcOrd="0" destOrd="0" presId="urn:microsoft.com/office/officeart/2005/8/layout/hProcess9"/>
    <dgm:cxn modelId="{A997780B-0E99-4683-B861-824CA7680C3F}" type="presParOf" srcId="{14C41781-EFAA-432F-9FA9-DB1F3631F2F9}" destId="{2D691762-BE95-42D8-B64B-EAD4ED64E479}" srcOrd="1" destOrd="0" presId="urn:microsoft.com/office/officeart/2005/8/layout/hProcess9"/>
    <dgm:cxn modelId="{FEA04503-A455-4796-89BB-E13EEDE15DA9}" type="presParOf" srcId="{14C41781-EFAA-432F-9FA9-DB1F3631F2F9}" destId="{8102B996-0737-44B2-A134-5AD92F203370}" srcOrd="2" destOrd="0" presId="urn:microsoft.com/office/officeart/2005/8/layout/hProcess9"/>
    <dgm:cxn modelId="{5DABD8D6-B363-4E30-A470-D1C43544693F}" type="presParOf" srcId="{14C41781-EFAA-432F-9FA9-DB1F3631F2F9}" destId="{85FC2C5A-B1AF-452A-8825-C91822558D0B}" srcOrd="3" destOrd="0" presId="urn:microsoft.com/office/officeart/2005/8/layout/hProcess9"/>
    <dgm:cxn modelId="{20828433-FE28-4E01-8BC5-3C21E559A5F3}" type="presParOf" srcId="{14C41781-EFAA-432F-9FA9-DB1F3631F2F9}" destId="{F6B2CD51-8F57-4C71-8BA5-943669C1F985}" srcOrd="4" destOrd="0" presId="urn:microsoft.com/office/officeart/2005/8/layout/hProcess9"/>
    <dgm:cxn modelId="{9FE3B87E-321B-4D6B-A5C1-A44E71038ED6}" type="presParOf" srcId="{14C41781-EFAA-432F-9FA9-DB1F3631F2F9}" destId="{221F532C-4E53-4156-9390-95C31C8C952E}" srcOrd="5" destOrd="0" presId="urn:microsoft.com/office/officeart/2005/8/layout/hProcess9"/>
    <dgm:cxn modelId="{0F6D0F14-B65E-4416-8989-106CF820328C}" type="presParOf" srcId="{14C41781-EFAA-432F-9FA9-DB1F3631F2F9}" destId="{2825C93C-B8EB-4E6A-A45F-1BB08A2AFC0D}" srcOrd="6" destOrd="0" presId="urn:microsoft.com/office/officeart/2005/8/layout/hProcess9"/>
    <dgm:cxn modelId="{3FA4EAC3-60BB-4DD5-9D06-072990A78084}" type="presParOf" srcId="{14C41781-EFAA-432F-9FA9-DB1F3631F2F9}" destId="{AE3835B8-EE84-48FF-98D9-0641AA9F1DFC}" srcOrd="7" destOrd="0" presId="urn:microsoft.com/office/officeart/2005/8/layout/hProcess9"/>
    <dgm:cxn modelId="{9B18B217-E507-4015-AE07-EF14D6D8AC91}" type="presParOf" srcId="{14C41781-EFAA-432F-9FA9-DB1F3631F2F9}" destId="{81B360DB-2B60-419E-BFE7-C7073C862B61}" srcOrd="8" destOrd="0" presId="urn:microsoft.com/office/officeart/2005/8/layout/hProcess9"/>
    <dgm:cxn modelId="{E34922AF-6E92-4F09-A305-D2A9B0E004F9}" type="presParOf" srcId="{14C41781-EFAA-432F-9FA9-DB1F3631F2F9}" destId="{42BC16B7-250E-4B3F-B76D-FAC067C03F82}" srcOrd="9" destOrd="0" presId="urn:microsoft.com/office/officeart/2005/8/layout/hProcess9"/>
    <dgm:cxn modelId="{70CA218D-6B1F-4224-BB4F-3740D52FD62C}" type="presParOf" srcId="{14C41781-EFAA-432F-9FA9-DB1F3631F2F9}" destId="{0D74AC9B-1776-4449-A2B3-95A8834387DE}" srcOrd="10" destOrd="0" presId="urn:microsoft.com/office/officeart/2005/8/layout/hProcess9"/>
    <dgm:cxn modelId="{3BF62804-F93D-4FE0-8447-962E3C9A6DA4}" type="presParOf" srcId="{14C41781-EFAA-432F-9FA9-DB1F3631F2F9}" destId="{A2FB7D94-FF35-4830-BC36-551FD1359740}" srcOrd="11" destOrd="0" presId="urn:microsoft.com/office/officeart/2005/8/layout/hProcess9"/>
    <dgm:cxn modelId="{9F40568A-57C1-4CA1-BAC8-4619ED5E8464}" type="presParOf" srcId="{14C41781-EFAA-432F-9FA9-DB1F3631F2F9}" destId="{163C93DC-5D3F-416B-96D2-1B78042AC3FB}" srcOrd="12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EF49923-0F37-4BCA-B5B7-E464C4866D3F}" type="doc">
      <dgm:prSet loTypeId="urn:microsoft.com/office/officeart/2005/8/layout/arrow4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E6F9291-1441-4309-A5A4-BD076E16D63D}">
      <dgm:prSet phldrT="[Text]" custT="1"/>
      <dgm:spPr/>
      <dgm:t>
        <a:bodyPr/>
        <a:lstStyle/>
        <a:p>
          <a:r>
            <a:rPr lang="en-US" sz="2400" dirty="0"/>
            <a:t>Players receiving public assistance</a:t>
          </a:r>
        </a:p>
      </dgm:t>
    </dgm:pt>
    <dgm:pt modelId="{C3E3ADBA-9E78-43E1-881E-F33CC1AF94DD}" type="parTrans" cxnId="{E6C9DB92-4BD0-47FB-9852-3C68B342553D}">
      <dgm:prSet/>
      <dgm:spPr/>
      <dgm:t>
        <a:bodyPr/>
        <a:lstStyle/>
        <a:p>
          <a:endParaRPr lang="en-US" sz="2400"/>
        </a:p>
      </dgm:t>
    </dgm:pt>
    <dgm:pt modelId="{BD31872A-9628-4993-9D32-253ECFD5B3C0}" type="sibTrans" cxnId="{E6C9DB92-4BD0-47FB-9852-3C68B342553D}">
      <dgm:prSet/>
      <dgm:spPr/>
      <dgm:t>
        <a:bodyPr/>
        <a:lstStyle/>
        <a:p>
          <a:endParaRPr lang="en-US" sz="2400"/>
        </a:p>
      </dgm:t>
    </dgm:pt>
    <dgm:pt modelId="{4BF08F56-1165-47B8-9C51-E15CF0565FE3}">
      <dgm:prSet phldrT="[Text]" custT="1"/>
      <dgm:spPr/>
      <dgm:t>
        <a:bodyPr/>
        <a:lstStyle/>
        <a:p>
          <a:r>
            <a:rPr lang="en-US" sz="2400" dirty="0"/>
            <a:t>Total football players</a:t>
          </a:r>
        </a:p>
      </dgm:t>
    </dgm:pt>
    <dgm:pt modelId="{BE7B41DA-0DD6-47E4-8B3D-1BD607E1BC97}" type="parTrans" cxnId="{6ACF351A-9D95-44B4-91FE-A0D3B96FAB43}">
      <dgm:prSet/>
      <dgm:spPr/>
      <dgm:t>
        <a:bodyPr/>
        <a:lstStyle/>
        <a:p>
          <a:endParaRPr lang="en-US" sz="2400"/>
        </a:p>
      </dgm:t>
    </dgm:pt>
    <dgm:pt modelId="{05B0A498-3E64-446E-ACF4-E1A71EF30A9D}" type="sibTrans" cxnId="{6ACF351A-9D95-44B4-91FE-A0D3B96FAB43}">
      <dgm:prSet/>
      <dgm:spPr/>
      <dgm:t>
        <a:bodyPr/>
        <a:lstStyle/>
        <a:p>
          <a:endParaRPr lang="en-US" sz="2400"/>
        </a:p>
      </dgm:t>
    </dgm:pt>
    <dgm:pt modelId="{74C13F0C-7442-45F2-90CB-5D7DA5C9393B}" type="pres">
      <dgm:prSet presAssocID="{AEF49923-0F37-4BCA-B5B7-E464C4866D3F}" presName="compositeShape" presStyleCnt="0">
        <dgm:presLayoutVars>
          <dgm:chMax val="2"/>
          <dgm:dir/>
          <dgm:resizeHandles val="exact"/>
        </dgm:presLayoutVars>
      </dgm:prSet>
      <dgm:spPr/>
    </dgm:pt>
    <dgm:pt modelId="{F62DDCC9-9D47-4F64-B651-F5D96FEB92A3}" type="pres">
      <dgm:prSet presAssocID="{CE6F9291-1441-4309-A5A4-BD076E16D63D}" presName="upArrow" presStyleLbl="node1" presStyleIdx="0" presStyleCnt="2" custScaleX="57912" custScaleY="141291"/>
      <dgm:spPr>
        <a:solidFill>
          <a:srgbClr val="0070C0"/>
        </a:solidFill>
      </dgm:spPr>
    </dgm:pt>
    <dgm:pt modelId="{74201CD3-A125-407D-8E79-618D4D1318F2}" type="pres">
      <dgm:prSet presAssocID="{CE6F9291-1441-4309-A5A4-BD076E16D63D}" presName="upArrowText" presStyleLbl="revTx" presStyleIdx="0" presStyleCnt="2">
        <dgm:presLayoutVars>
          <dgm:chMax val="0"/>
          <dgm:bulletEnabled val="1"/>
        </dgm:presLayoutVars>
      </dgm:prSet>
      <dgm:spPr/>
    </dgm:pt>
    <dgm:pt modelId="{213706C6-3BCD-4E43-A733-AFC893D2C99A}" type="pres">
      <dgm:prSet presAssocID="{4BF08F56-1165-47B8-9C51-E15CF0565FE3}" presName="downArrow" presStyleLbl="node1" presStyleIdx="1" presStyleCnt="2" custScaleX="54255" custScaleY="98542" custLinFactNeighborX="29369" custLinFactNeighborY="724"/>
      <dgm:spPr>
        <a:solidFill>
          <a:srgbClr val="FF0000"/>
        </a:solidFill>
      </dgm:spPr>
    </dgm:pt>
    <dgm:pt modelId="{82AD18D1-EF00-4CE4-A274-387F7103B1BA}" type="pres">
      <dgm:prSet presAssocID="{4BF08F56-1165-47B8-9C51-E15CF0565FE3}" presName="downArrowText" presStyleLbl="revTx" presStyleIdx="1" presStyleCnt="2" custLinFactNeighborX="15727" custLinFactNeighborY="-5">
        <dgm:presLayoutVars>
          <dgm:chMax val="0"/>
          <dgm:bulletEnabled val="1"/>
        </dgm:presLayoutVars>
      </dgm:prSet>
      <dgm:spPr/>
    </dgm:pt>
  </dgm:ptLst>
  <dgm:cxnLst>
    <dgm:cxn modelId="{6ACF351A-9D95-44B4-91FE-A0D3B96FAB43}" srcId="{AEF49923-0F37-4BCA-B5B7-E464C4866D3F}" destId="{4BF08F56-1165-47B8-9C51-E15CF0565FE3}" srcOrd="1" destOrd="0" parTransId="{BE7B41DA-0DD6-47E4-8B3D-1BD607E1BC97}" sibTransId="{05B0A498-3E64-446E-ACF4-E1A71EF30A9D}"/>
    <dgm:cxn modelId="{79ED0A4A-4FAF-4778-A43A-A960BAE9AD9F}" type="presOf" srcId="{CE6F9291-1441-4309-A5A4-BD076E16D63D}" destId="{74201CD3-A125-407D-8E79-618D4D1318F2}" srcOrd="0" destOrd="0" presId="urn:microsoft.com/office/officeart/2005/8/layout/arrow4"/>
    <dgm:cxn modelId="{7181D676-A625-4020-9520-71F8B135E5A3}" type="presOf" srcId="{4BF08F56-1165-47B8-9C51-E15CF0565FE3}" destId="{82AD18D1-EF00-4CE4-A274-387F7103B1BA}" srcOrd="0" destOrd="0" presId="urn:microsoft.com/office/officeart/2005/8/layout/arrow4"/>
    <dgm:cxn modelId="{E6C9DB92-4BD0-47FB-9852-3C68B342553D}" srcId="{AEF49923-0F37-4BCA-B5B7-E464C4866D3F}" destId="{CE6F9291-1441-4309-A5A4-BD076E16D63D}" srcOrd="0" destOrd="0" parTransId="{C3E3ADBA-9E78-43E1-881E-F33CC1AF94DD}" sibTransId="{BD31872A-9628-4993-9D32-253ECFD5B3C0}"/>
    <dgm:cxn modelId="{39FEB8E7-5FC8-4D88-8235-C713B6DEA04C}" type="presOf" srcId="{AEF49923-0F37-4BCA-B5B7-E464C4866D3F}" destId="{74C13F0C-7442-45F2-90CB-5D7DA5C9393B}" srcOrd="0" destOrd="0" presId="urn:microsoft.com/office/officeart/2005/8/layout/arrow4"/>
    <dgm:cxn modelId="{589F1286-8543-4040-A101-969DC67ECC15}" type="presParOf" srcId="{74C13F0C-7442-45F2-90CB-5D7DA5C9393B}" destId="{F62DDCC9-9D47-4F64-B651-F5D96FEB92A3}" srcOrd="0" destOrd="0" presId="urn:microsoft.com/office/officeart/2005/8/layout/arrow4"/>
    <dgm:cxn modelId="{8FD1B5D9-D1CC-406E-8767-30163BC214A6}" type="presParOf" srcId="{74C13F0C-7442-45F2-90CB-5D7DA5C9393B}" destId="{74201CD3-A125-407D-8E79-618D4D1318F2}" srcOrd="1" destOrd="0" presId="urn:microsoft.com/office/officeart/2005/8/layout/arrow4"/>
    <dgm:cxn modelId="{80761F2A-6431-48CF-A21B-27223D3CFE8A}" type="presParOf" srcId="{74C13F0C-7442-45F2-90CB-5D7DA5C9393B}" destId="{213706C6-3BCD-4E43-A733-AFC893D2C99A}" srcOrd="2" destOrd="0" presId="urn:microsoft.com/office/officeart/2005/8/layout/arrow4"/>
    <dgm:cxn modelId="{F695ABD5-7865-47A4-AE77-20CCA9A2E610}" type="presParOf" srcId="{74C13F0C-7442-45F2-90CB-5D7DA5C9393B}" destId="{82AD18D1-EF00-4CE4-A274-387F7103B1BA}" srcOrd="3" destOrd="0" presId="urn:microsoft.com/office/officeart/2005/8/layout/arrow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E8D71F-ABB2-4903-9756-E44C8B8F05B0}">
      <dsp:nvSpPr>
        <dsp:cNvPr id="0" name=""/>
        <dsp:cNvSpPr/>
      </dsp:nvSpPr>
      <dsp:spPr>
        <a:xfrm>
          <a:off x="839085" y="0"/>
          <a:ext cx="9509631" cy="4489450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1D4C87D-73E5-4B93-9368-E2A91D1BC89E}">
      <dsp:nvSpPr>
        <dsp:cNvPr id="0" name=""/>
        <dsp:cNvSpPr/>
      </dsp:nvSpPr>
      <dsp:spPr>
        <a:xfrm>
          <a:off x="680" y="1346834"/>
          <a:ext cx="1849563" cy="17957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‘04-08</a:t>
          </a:r>
          <a:r>
            <a:rPr lang="en-US" sz="1600" kern="1200" dirty="0"/>
            <a:t>: Undergrad</a:t>
          </a:r>
        </a:p>
      </dsp:txBody>
      <dsp:txXfrm>
        <a:off x="88343" y="1434497"/>
        <a:ext cx="1674237" cy="1620454"/>
      </dsp:txXfrm>
    </dsp:sp>
    <dsp:sp modelId="{8102B996-0737-44B2-A134-5AD92F203370}">
      <dsp:nvSpPr>
        <dsp:cNvPr id="0" name=""/>
        <dsp:cNvSpPr/>
      </dsp:nvSpPr>
      <dsp:spPr>
        <a:xfrm>
          <a:off x="1920552" y="1893488"/>
          <a:ext cx="1656450" cy="17957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‘08-11</a:t>
          </a:r>
          <a:r>
            <a:rPr lang="en-US" sz="1600" kern="1200" dirty="0"/>
            <a:t>: Healthcare consultant </a:t>
          </a:r>
        </a:p>
      </dsp:txBody>
      <dsp:txXfrm>
        <a:off x="2001413" y="1974349"/>
        <a:ext cx="1494728" cy="1634058"/>
      </dsp:txXfrm>
    </dsp:sp>
    <dsp:sp modelId="{F6B2CD51-8F57-4C71-8BA5-943669C1F985}">
      <dsp:nvSpPr>
        <dsp:cNvPr id="0" name=""/>
        <dsp:cNvSpPr/>
      </dsp:nvSpPr>
      <dsp:spPr>
        <a:xfrm>
          <a:off x="3647311" y="2181729"/>
          <a:ext cx="1323547" cy="17957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‘11-13</a:t>
          </a:r>
          <a:r>
            <a:rPr lang="en-US" sz="1600" kern="1200" dirty="0"/>
            <a:t>: MPH, palliative care research</a:t>
          </a:r>
        </a:p>
      </dsp:txBody>
      <dsp:txXfrm>
        <a:off x="3711921" y="2246339"/>
        <a:ext cx="1194327" cy="1666560"/>
      </dsp:txXfrm>
    </dsp:sp>
    <dsp:sp modelId="{2825C93C-B8EB-4E6A-A45F-1BB08A2AFC0D}">
      <dsp:nvSpPr>
        <dsp:cNvPr id="0" name=""/>
        <dsp:cNvSpPr/>
      </dsp:nvSpPr>
      <dsp:spPr>
        <a:xfrm>
          <a:off x="5048979" y="2181729"/>
          <a:ext cx="1273128" cy="17957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‘13-14</a:t>
          </a:r>
          <a:r>
            <a:rPr lang="en-US" sz="1600" kern="1200" dirty="0"/>
            <a:t>: Palliative care research</a:t>
          </a:r>
        </a:p>
      </dsp:txBody>
      <dsp:txXfrm>
        <a:off x="5111128" y="2243878"/>
        <a:ext cx="1148830" cy="1671482"/>
      </dsp:txXfrm>
    </dsp:sp>
    <dsp:sp modelId="{81B360DB-2B60-419E-BFE7-C7073C862B61}">
      <dsp:nvSpPr>
        <dsp:cNvPr id="0" name=""/>
        <dsp:cNvSpPr/>
      </dsp:nvSpPr>
      <dsp:spPr>
        <a:xfrm>
          <a:off x="6384605" y="793752"/>
          <a:ext cx="1849563" cy="17957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‘14-18</a:t>
          </a:r>
          <a:r>
            <a:rPr lang="en-US" sz="1600" kern="1200" dirty="0"/>
            <a:t>: PhD, public writing, consulting, shift to sports</a:t>
          </a:r>
        </a:p>
      </dsp:txBody>
      <dsp:txXfrm>
        <a:off x="6472268" y="881415"/>
        <a:ext cx="1674237" cy="1620454"/>
      </dsp:txXfrm>
    </dsp:sp>
    <dsp:sp modelId="{0D74AC9B-1776-4449-A2B3-95A8834387DE}">
      <dsp:nvSpPr>
        <dsp:cNvPr id="0" name=""/>
        <dsp:cNvSpPr/>
      </dsp:nvSpPr>
      <dsp:spPr>
        <a:xfrm>
          <a:off x="8312288" y="124321"/>
          <a:ext cx="1406167" cy="17957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’18-20</a:t>
          </a:r>
          <a:r>
            <a:rPr lang="en-US" sz="1600" kern="1200" dirty="0"/>
            <a:t>: Freelance sports, pharma, media consulting</a:t>
          </a:r>
        </a:p>
      </dsp:txBody>
      <dsp:txXfrm>
        <a:off x="8380931" y="192964"/>
        <a:ext cx="1268881" cy="1658494"/>
      </dsp:txXfrm>
    </dsp:sp>
    <dsp:sp modelId="{163C93DC-5D3F-416B-96D2-1B78042AC3FB}">
      <dsp:nvSpPr>
        <dsp:cNvPr id="0" name=""/>
        <dsp:cNvSpPr/>
      </dsp:nvSpPr>
      <dsp:spPr>
        <a:xfrm>
          <a:off x="9781634" y="0"/>
          <a:ext cx="1406167" cy="289689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’20-Now</a:t>
          </a:r>
          <a:r>
            <a:rPr lang="en-US" sz="1600" kern="1200" dirty="0"/>
            <a:t>: Teach at Oxford; continue academic research agenda in sports injuries</a:t>
          </a:r>
        </a:p>
      </dsp:txBody>
      <dsp:txXfrm>
        <a:off x="9850277" y="68643"/>
        <a:ext cx="1268881" cy="275961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62DDCC9-9D47-4F64-B651-F5D96FEB92A3}">
      <dsp:nvSpPr>
        <dsp:cNvPr id="0" name=""/>
        <dsp:cNvSpPr/>
      </dsp:nvSpPr>
      <dsp:spPr>
        <a:xfrm>
          <a:off x="186063" y="-162979"/>
          <a:ext cx="1008103" cy="2230762"/>
        </a:xfrm>
        <a:prstGeom prst="upArrow">
          <a:avLst/>
        </a:prstGeom>
        <a:solidFill>
          <a:srgbClr val="0070C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201CD3-A125-407D-8E79-618D4D1318F2}">
      <dsp:nvSpPr>
        <dsp:cNvPr id="0" name=""/>
        <dsp:cNvSpPr/>
      </dsp:nvSpPr>
      <dsp:spPr>
        <a:xfrm>
          <a:off x="1612712" y="162979"/>
          <a:ext cx="2954001" cy="15788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0" rIns="170688" bIns="170688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Players receiving public assistance</a:t>
          </a:r>
        </a:p>
      </dsp:txBody>
      <dsp:txXfrm>
        <a:off x="1612712" y="162979"/>
        <a:ext cx="2954001" cy="1578842"/>
      </dsp:txXfrm>
    </dsp:sp>
    <dsp:sp modelId="{213706C6-3BCD-4E43-A733-AFC893D2C99A}">
      <dsp:nvSpPr>
        <dsp:cNvPr id="0" name=""/>
        <dsp:cNvSpPr/>
      </dsp:nvSpPr>
      <dsp:spPr>
        <a:xfrm>
          <a:off x="1251359" y="1884902"/>
          <a:ext cx="944444" cy="1555822"/>
        </a:xfrm>
        <a:prstGeom prst="downArrow">
          <a:avLst/>
        </a:prstGeom>
        <a:solidFill>
          <a:srgbClr val="FF000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2AD18D1-EF00-4CE4-A274-387F7103B1BA}">
      <dsp:nvSpPr>
        <dsp:cNvPr id="0" name=""/>
        <dsp:cNvSpPr/>
      </dsp:nvSpPr>
      <dsp:spPr>
        <a:xfrm>
          <a:off x="2321001" y="1873313"/>
          <a:ext cx="2954001" cy="15788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0" rIns="170688" bIns="170688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Total football players</a:t>
          </a:r>
        </a:p>
      </dsp:txBody>
      <dsp:txXfrm>
        <a:off x="2321001" y="1873313"/>
        <a:ext cx="2954001" cy="157884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arrow4">
  <dgm:title val=""/>
  <dgm:desc val=""/>
  <dgm:catLst>
    <dgm:cat type="relationship" pri="8000"/>
    <dgm:cat type="process" pri="3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compositeShape">
    <dgm:varLst>
      <dgm:chMax val="2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hoose name="Name2">
          <dgm:if name="Name3" axis="ch" ptType="node" func="cnt" op="lte" val="1">
            <dgm:constrLst>
              <dgm:constr type="primFontSz" for="des" ptType="node" op="equ" val="65"/>
              <dgm:constr type="w" for="ch" forName="upArrow" refType="w" fact="0.33"/>
              <dgm:constr type="h" for="ch" forName="upArrow" refType="h"/>
              <dgm:constr type="b" for="ch" forName="upArrow" refType="h" fact="0.48"/>
              <dgm:constr type="l" for="ch" forName="upArrow"/>
              <dgm:constr type="h" for="ch" forName="upArrow" refType="w" refFor="ch" refForName="upArrow" op="gte" fact="0.75"/>
              <dgm:constr type="w" for="ch" forName="upArrowText" refType="w" fact="0.56"/>
              <dgm:constr type="h" for="ch" forName="upArrowText" refType="h"/>
              <dgm:constr type="b" for="ch" forName="upArrowText" refType="h" fact="0.48"/>
              <dgm:constr type="l" for="ch" forName="upArrowText" refType="w" refFor="ch" refForName="upArrow" fact="1.03"/>
            </dgm:constrLst>
          </dgm:if>
          <dgm:else name="Name4">
            <dgm:constrLst>
              <dgm:constr type="primFontSz" for="des" ptType="node" op="equ" val="65"/>
              <dgm:constr type="w" for="ch" forName="upArrow" refType="w" fact="0.33"/>
              <dgm:constr type="h" for="ch" forName="upArrow" refType="h" fact="0.48"/>
              <dgm:constr type="b" for="ch" forName="upArrow" refType="h" fact="0.48"/>
              <dgm:constr type="l" for="ch" forName="upArrow"/>
              <dgm:constr type="h" for="ch" forName="upArrow" refType="w" refFor="ch" refForName="upArrow" op="gte" fact="0.75"/>
              <dgm:constr type="w" for="ch" forName="upArrowText" refType="w" fact="0.56"/>
              <dgm:constr type="h" for="ch" forName="upArrowText" refType="h" fact="0.48"/>
              <dgm:constr type="b" for="ch" forName="upArrowText" refType="h" fact="0.48"/>
              <dgm:constr type="l" for="ch" forName="upArrowText" refType="w" refFor="ch" refForName="upArrow" fact="1.03"/>
              <dgm:constr type="w" for="ch" forName="downArrow" refType="w" fact="0.33"/>
              <dgm:constr type="h" for="ch" forName="downArrow" refType="h" fact="0.48"/>
              <dgm:constr type="t" for="ch" forName="downArrow" refType="h" fact="0.52"/>
              <dgm:constr type="l" for="ch" forName="downArrow" refType="w" refFor="ch" refForName="downArrow" fact="0.3"/>
              <dgm:constr type="h" for="ch" forName="downArrow" refType="w" refFor="ch" refForName="downArrow" op="gte" fact="0.75"/>
              <dgm:constr type="w" for="ch" forName="downArrowText" refType="w" fact="0.56"/>
              <dgm:constr type="h" for="ch" forName="downArrowText" refType="h" fact="0.48"/>
              <dgm:constr type="t" for="ch" forName="downArrowText" refType="h" fact="0.52"/>
              <dgm:constr type="l" for="ch" forName="downArrowText" refType="w" refFor="ch" refForName="downArrow" fact="1.33"/>
            </dgm:constrLst>
          </dgm:else>
        </dgm:choose>
      </dgm:if>
      <dgm:else name="Name5">
        <dgm:choose name="Name6">
          <dgm:if name="Name7" axis="ch" ptType="node" func="cnt" op="lte" val="1">
            <dgm:constrLst>
              <dgm:constr type="primFontSz" for="des" ptType="node" op="equ" val="65"/>
              <dgm:constr type="w" for="ch" forName="upArrow" refType="w" fact="0.33"/>
              <dgm:constr type="h" for="ch" forName="upArrow" refType="h"/>
              <dgm:constr type="t" for="ch" forName="upArrow"/>
              <dgm:constr type="l" for="ch" forName="upArrow" refType="w" fact="0.67"/>
              <dgm:constr type="h" for="ch" forName="upArrow" refType="w" refFor="ch" refForName="upArrow" op="gte" fact="0.75"/>
              <dgm:constr type="w" for="ch" forName="upArrowText" refType="w" fact="0.56"/>
              <dgm:constr type="h" for="ch" forName="upArrowText" refType="h"/>
              <dgm:constr type="t" for="ch" forName="upArrowText"/>
              <dgm:constr type="l" for="ch" forName="upArrowText" refType="w" fact="0.1"/>
            </dgm:constrLst>
          </dgm:if>
          <dgm:else name="Name8">
            <dgm:constrLst>
              <dgm:constr type="primFontSz" for="des" ptType="node" op="equ" val="65"/>
              <dgm:constr type="w" for="ch" forName="upArrow" refType="w" fact="0.33"/>
              <dgm:constr type="h" for="ch" forName="upArrow" refType="h" fact="0.48"/>
              <dgm:constr type="t" for="ch" forName="upArrow"/>
              <dgm:constr type="l" for="ch" forName="upArrow" refType="w" fact="0.67"/>
              <dgm:constr type="h" for="ch" forName="upArrow" refType="w" refFor="ch" refForName="upArrow" op="gte" fact="0.75"/>
              <dgm:constr type="w" for="ch" forName="upArrowText" refType="w" fact="0.56"/>
              <dgm:constr type="h" for="ch" forName="upArrowText" refType="h" fact="0.48"/>
              <dgm:constr type="t" for="ch" forName="upArrowText"/>
              <dgm:constr type="l" for="ch" forName="upArrowText" refType="w" fact="0.1"/>
              <dgm:constr type="w" for="ch" forName="downArrow" refType="w" fact="0.33"/>
              <dgm:constr type="h" for="ch" forName="downArrow" refType="h" fact="0.48"/>
              <dgm:constr type="t" for="ch" forName="downArrow" refType="h" fact="0.52"/>
              <dgm:constr type="l" for="ch" forName="downArrow" refType="w" fact="0.57"/>
              <dgm:constr type="h" for="ch" forName="downArrow" refType="w" refFor="ch" refForName="downArrow" op="gte" fact="0.75"/>
              <dgm:constr type="w" for="ch" forName="downArrowText" refType="w" fact="0.56"/>
              <dgm:constr type="h" for="ch" forName="downArrowText" refType="h" fact="0.48"/>
              <dgm:constr type="t" for="ch" forName="downArrowText" refType="h" fact="0.52"/>
              <dgm:constr type="l" for="ch" forName="downArrowText"/>
            </dgm:constrLst>
          </dgm:else>
        </dgm:choose>
      </dgm:else>
    </dgm:choose>
    <dgm:ruleLst/>
    <dgm:forEach name="Name9" axis="ch" ptType="node" cnt="1">
      <dgm:layoutNode name="upArrow" styleLbl="node1">
        <dgm:alg type="sp"/>
        <dgm:shape xmlns:r="http://schemas.openxmlformats.org/officeDocument/2006/relationships" type="upArrow" r:blip="">
          <dgm:adjLst/>
        </dgm:shape>
        <dgm:presOf/>
        <dgm:constrLst/>
        <dgm:ruleLst/>
      </dgm:layoutNode>
      <dgm:layoutNode name="upArrowText" styleLbl="revTx">
        <dgm:varLst>
          <dgm:chMax val="0"/>
          <dgm:bulletEnabled val="1"/>
        </dgm:varLst>
        <dgm:choose name="Name10">
          <dgm:if name="Name1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12">
            <dgm:choose name="Name13">
              <dgm:if name="Name14" func="var" arg="dir" op="equ" val="norm">
                <dgm:alg type="tx">
                  <dgm:param type="parTxLTRAlign" val="l"/>
                  <dgm:param type="parTxRTLAlign" val="l"/>
                  <dgm:param type="txAnchorVertCh" val="mid"/>
                </dgm:alg>
              </dgm:if>
              <dgm:else name="Name15">
                <dgm:alg type="tx">
                  <dgm:param type="parTxLTRAlign" val="r"/>
                  <dgm:param type="parTxRTLAlign" val="r"/>
                  <dgm:param type="txAnchorVertCh" val="mid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tMarg"/>
        </dgm:constrLst>
        <dgm:ruleLst>
          <dgm:rule type="primFontSz" val="5" fact="NaN" max="NaN"/>
        </dgm:ruleLst>
      </dgm:layoutNode>
    </dgm:forEach>
    <dgm:forEach name="Name16" axis="ch" ptType="node" st="2" cnt="1">
      <dgm:layoutNode name="downArrow" styleLbl="node1">
        <dgm:alg type="sp"/>
        <dgm:shape xmlns:r="http://schemas.openxmlformats.org/officeDocument/2006/relationships" type="downArrow" r:blip="">
          <dgm:adjLst/>
        </dgm:shape>
        <dgm:presOf/>
        <dgm:constrLst/>
        <dgm:ruleLst/>
      </dgm:layoutNode>
      <dgm:layoutNode name="downArrowText" styleLbl="revTx">
        <dgm:varLst>
          <dgm:chMax val="0"/>
          <dgm:bulletEnabled val="1"/>
        </dgm:varLst>
        <dgm:choose name="Name17">
          <dgm:if name="Name18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19">
            <dgm:choose name="Name20">
              <dgm:if name="Name21" func="var" arg="dir" op="equ" val="norm">
                <dgm:alg type="tx">
                  <dgm:param type="parTxLTRAlign" val="l"/>
                  <dgm:param type="parTxRTLAlign" val="l"/>
                  <dgm:param type="txAnchorVertCh" val="mid"/>
                </dgm:alg>
              </dgm:if>
              <dgm:else name="Name22">
                <dgm:alg type="tx">
                  <dgm:param type="parTxLTRAlign" val="r"/>
                  <dgm:param type="parTxRTLAlign" val="r"/>
                  <dgm:param type="txAnchorVertCh" val="mid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tMarg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B1718C-7DF7-EB41-9AF5-78E1AC13C881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0A8B1C-9BFC-E241-86CF-1301092F0E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82218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1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D5C076-6ECC-4F47-B999-9FC4E3173D6F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F11F4D-9B8F-4B43-8A29-F04FCE3554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0929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F11F4D-9B8F-4B43-8A29-F04FCE3554E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9533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 expect today’s presentation will be a teaching challenge, but by request I am focusing on my research today. I would just hope that none of this overshadows – especially in the students’ eyes – how important teaching and your success is to me. Agnes Scott prides itself on its undergraduate teaching, and I would hope I fit very well into that mission. I am </a:t>
            </a:r>
            <a:r>
              <a:rPr lang="en-US" sz="1200" dirty="0"/>
              <a:t>excited to help develop an accessible, engaging, applied, active-learning-based, forward-thinking Epidemiology, Biostatistics, and broader Public Health curriculum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92414F-FDA8-4B05-AF8B-1806D68973D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12806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 expect today’s presentation will be a teaching challenge, but by request I am focusing on my research today. I would just hope that none of this overshadows – especially in the students’ eyes – how important teaching and your success is to me. Agnes Scott prides itself on its undergraduate teaching, and I would hope I fit very well into that mission. I am </a:t>
            </a:r>
            <a:r>
              <a:rPr lang="en-US" sz="1200" dirty="0"/>
              <a:t>excited to help develop an accessible, engaging, applied, active-learning-based, forward-thinking Epidemiology, Biostatistics, and broader Public Health curriculum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92414F-FDA8-4B05-AF8B-1806D68973D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9171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 expect today’s presentation will be a teaching challenge, but by request I am focusing on my research today. I would just hope that none of this overshadows – especially in the students’ eyes – how important teaching and your success is to me. Agnes Scott prides itself on its undergraduate teaching, and I would hope I fit very well into that mission. I am </a:t>
            </a:r>
            <a:r>
              <a:rPr lang="en-US" sz="1200" dirty="0"/>
              <a:t>excited to help develop an accessible, engaging, applied, active-learning-based, forward-thinking Epidemiology, Biostatistics, and broader Public Health curriculum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92414F-FDA8-4B05-AF8B-1806D68973D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7347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 expect today’s presentation will be a teaching challenge, but by request I am focusing on my research today. I would just hope that none of this overshadows – especially in the students’ eyes – how important teaching and your success is to me. Agnes Scott prides itself on its undergraduate teaching, and I would hope I fit very well into that mission. I am </a:t>
            </a:r>
            <a:r>
              <a:rPr lang="en-US" sz="1200" dirty="0"/>
              <a:t>excited to help develop an accessible, engaging, applied, active-learning-based, forward-thinking Epidemiology, Biostatistics, and broader Public Health curriculum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92414F-FDA8-4B05-AF8B-1806D68973D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8068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 expect today’s presentation will be a teaching challenge, but by request I am focusing on my research today. I would just hope that none of this overshadows – especially in the students’ eyes – how important teaching and your success is to me. Agnes Scott prides itself on its undergraduate teaching, and I would hope I fit very well into that mission. I am </a:t>
            </a:r>
            <a:r>
              <a:rPr lang="en-US" sz="1200" dirty="0"/>
              <a:t>excited to help develop an accessible, engaging, applied, active-learning-based, forward-thinking Epidemiology, Biostatistics, and broader Public Health curriculum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92414F-FDA8-4B05-AF8B-1806D68973D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3546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 expect today’s presentation will be a teaching challenge, but by request I am focusing on my research today. I would just hope that none of this overshadows – especially in the students’ eyes – how important teaching and your success is to me. Agnes Scott prides itself on its undergraduate teaching, and I would hope I fit very well into that mission. I am </a:t>
            </a:r>
            <a:r>
              <a:rPr lang="en-US" sz="1200" dirty="0"/>
              <a:t>excited to help develop an accessible, engaging, applied, active-learning-based, forward-thinking Epidemiology, Biostatistics, and broader Public Health curriculum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92414F-FDA8-4B05-AF8B-1806D68973D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2426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 expect today’s presentation will be a teaching challenge, but by request I am focusing on my research today. I would just hope that none of this overshadows – especially in the students’ eyes – how important teaching and your success is to me. Agnes Scott prides itself on its undergraduate teaching, and I would hope I fit very well into that mission. I am </a:t>
            </a:r>
            <a:r>
              <a:rPr lang="en-US" sz="1200" dirty="0"/>
              <a:t>excited to help develop an accessible, engaging, applied, active-learning-based, forward-thinking Epidemiology, Biostatistics, and broader Public Health curriculum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92414F-FDA8-4B05-AF8B-1806D68973D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02043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F11F4D-9B8F-4B43-8A29-F04FCE3554E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99531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F11F4D-9B8F-4B43-8A29-F04FCE3554E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99322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F11F4D-9B8F-4B43-8A29-F04FCE3554E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2458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92414F-FDA8-4B05-AF8B-1806D68973D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501357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F11F4D-9B8F-4B43-8A29-F04FCE3554E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05403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F11F4D-9B8F-4B43-8A29-F04FCE3554E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21216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F11F4D-9B8F-4B43-8A29-F04FCE3554E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61637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92414F-FDA8-4B05-AF8B-1806D68973D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4065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 expect today’s presentation will be a teaching challenge, but by request I am focusing on my research today. I would just hope that none of this overshadows – especially in the students’ eyes – how important teaching and your success is to me. Agnes Scott prides itself on its undergraduate teaching, and I would hope I fit very well into that mission. I am </a:t>
            </a:r>
            <a:r>
              <a:rPr lang="en-US" sz="1200" dirty="0"/>
              <a:t>excited to help develop an accessible, engaging, applied, active-learning-based, forward-thinking Epidemiology, Biostatistics, and broader Public Health curriculum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92414F-FDA8-4B05-AF8B-1806D68973D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01105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 expect today’s presentation will be a teaching challenge, but by request I am focusing on my research today. I would just hope that none of this overshadows – especially in the students’ eyes – how important teaching and your success is to me. Agnes Scott prides itself on its undergraduate teaching, and I would hope I fit very well into that mission. I am </a:t>
            </a:r>
            <a:r>
              <a:rPr lang="en-US" sz="1200" dirty="0"/>
              <a:t>excited to help develop an accessible, engaging, applied, active-learning-based, forward-thinking Epidemiology, Biostatistics, and broader Public Health curriculum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92414F-FDA8-4B05-AF8B-1806D68973D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74872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 expect today’s presentation will be a teaching challenge, but by request I am focusing on my research today. I would just hope that none of this overshadows – especially in the students’ eyes – how important teaching and your success is to me. Agnes Scott prides itself on its undergraduate teaching, and I would hope I fit very well into that mission. I am </a:t>
            </a:r>
            <a:r>
              <a:rPr lang="en-US" sz="1200" dirty="0"/>
              <a:t>excited to help develop an accessible, engaging, applied, active-learning-based, forward-thinking Epidemiology, Biostatistics, and broader Public Health curriculum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92414F-FDA8-4B05-AF8B-1806D68973D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95154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92414F-FDA8-4B05-AF8B-1806D68973D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72849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92414F-FDA8-4B05-AF8B-1806D68973D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3326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92414F-FDA8-4B05-AF8B-1806D68973D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9765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92414F-FDA8-4B05-AF8B-1806D68973D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869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many of you here are NFL football fans?</a:t>
            </a:r>
          </a:p>
          <a:p>
            <a:endParaRPr lang="en-US" dirty="0"/>
          </a:p>
          <a:p>
            <a:r>
              <a:rPr lang="en-US" dirty="0"/>
              <a:t>[Assuming few hands go up] Great, I love a challenge. One of my goals today is going to be to convince every one of you football and other sports injuries are an interesting and worthwhile topic to study.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92414F-FDA8-4B05-AF8B-1806D68973D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7583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92414F-FDA8-4B05-AF8B-1806D68973D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1258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92414F-FDA8-4B05-AF8B-1806D68973D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978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92414F-FDA8-4B05-AF8B-1806D68973D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71250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92414F-FDA8-4B05-AF8B-1806D68973D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0885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51F94-191C-FB48-880D-0B7C1EA4CFE1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79F4E-F0C2-8848-AA9C-2D8A88D05D59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91299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51F94-191C-FB48-880D-0B7C1EA4CFE1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79F4E-F0C2-8848-AA9C-2D8A88D05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8019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51F94-191C-FB48-880D-0B7C1EA4CFE1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79F4E-F0C2-8848-AA9C-2D8A88D05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1701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51F94-191C-FB48-880D-0B7C1EA4CFE1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79F4E-F0C2-8848-AA9C-2D8A88D05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1904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51F94-191C-FB48-880D-0B7C1EA4CFE1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79F4E-F0C2-8848-AA9C-2D8A88D05D59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78801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51F94-191C-FB48-880D-0B7C1EA4CFE1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79F4E-F0C2-8848-AA9C-2D8A88D05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1327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51F94-191C-FB48-880D-0B7C1EA4CFE1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79F4E-F0C2-8848-AA9C-2D8A88D05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3020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51F94-191C-FB48-880D-0B7C1EA4CFE1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79F4E-F0C2-8848-AA9C-2D8A88D05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6032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51F94-191C-FB48-880D-0B7C1EA4CFE1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79F4E-F0C2-8848-AA9C-2D8A88D05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4732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96051F94-191C-FB48-880D-0B7C1EA4CFE1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AD79F4E-F0C2-8848-AA9C-2D8A88D05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1802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51F94-191C-FB48-880D-0B7C1EA4CFE1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79F4E-F0C2-8848-AA9C-2D8A88D05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6579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6051F94-191C-FB48-880D-0B7C1EA4CFE1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0AD79F4E-F0C2-8848-AA9C-2D8A88D05D59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53196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2" r:id="rId1"/>
    <p:sldLayoutId id="2147483853" r:id="rId2"/>
    <p:sldLayoutId id="2147483854" r:id="rId3"/>
    <p:sldLayoutId id="2147483855" r:id="rId4"/>
    <p:sldLayoutId id="2147483856" r:id="rId5"/>
    <p:sldLayoutId id="2147483857" r:id="rId6"/>
    <p:sldLayoutId id="2147483858" r:id="rId7"/>
    <p:sldLayoutId id="2147483859" r:id="rId8"/>
    <p:sldLayoutId id="2147483860" r:id="rId9"/>
    <p:sldLayoutId id="2147483861" r:id="rId10"/>
    <p:sldLayoutId id="2147483862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brendankent.com/2020/09/17/where-to-watch-sports-analytics-conference-video-archives/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hyperlink" Target="mailto:zbinney@emory.edu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n.neurology.org/content/92/1/43" TargetMode="External"/><Relationship Id="rId4" Type="http://schemas.openxmlformats.org/officeDocument/2006/relationships/hyperlink" Target="https://www.nytimes.com/interactive/2017/07/25/sports/football/nfl-cte.html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heatlantic.com/health/archive/2019/02/football-white-flight-racial-divide/581623/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L6KB8WvtWPc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Statistics in Sports</a:t>
            </a:r>
            <a:r>
              <a:rPr lang="en-US"/>
              <a:t>: Introductions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556559"/>
          </a:xfrm>
        </p:spPr>
        <p:txBody>
          <a:bodyPr>
            <a:normAutofit/>
          </a:bodyPr>
          <a:lstStyle/>
          <a:p>
            <a:r>
              <a:rPr lang="en-US" dirty="0"/>
              <a:t>Zachary Binney, PhD MPH</a:t>
            </a:r>
          </a:p>
          <a:p>
            <a:r>
              <a:rPr lang="en-US" dirty="0"/>
              <a:t>Oxford college of </a:t>
            </a:r>
            <a:r>
              <a:rPr lang="en-US" dirty="0" err="1"/>
              <a:t>emory</a:t>
            </a:r>
            <a:r>
              <a:rPr lang="en-US" dirty="0"/>
              <a:t> university</a:t>
            </a:r>
          </a:p>
          <a:p>
            <a:r>
              <a:rPr lang="en-US" dirty="0"/>
              <a:t>Fall 2023</a:t>
            </a:r>
          </a:p>
        </p:txBody>
      </p:sp>
    </p:spTree>
    <p:extLst>
      <p:ext uri="{BB962C8B-B14F-4D97-AF65-F5344CB8AC3E}">
        <p14:creationId xmlns:p14="http://schemas.microsoft.com/office/powerpoint/2010/main" val="15982645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097280" y="1823673"/>
            <a:ext cx="10260530" cy="4489752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/>
              <a:t>2008: Graduate with Bachelor’s in “History, Philosophy, and Social Studies of Science and Medicine” (</a:t>
            </a:r>
            <a:r>
              <a:rPr lang="en-US" sz="4000" dirty="0" err="1"/>
              <a:t>HiPS</a:t>
            </a:r>
            <a:r>
              <a:rPr lang="en-US" sz="4000" dirty="0"/>
              <a:t>)</a:t>
            </a:r>
          </a:p>
          <a:p>
            <a:pPr marL="578358" lvl="1" indent="-285750">
              <a:buFont typeface="Arial" panose="020B0604020202020204" pitchFamily="34" charset="0"/>
              <a:buChar char="•"/>
            </a:pPr>
            <a:r>
              <a:rPr lang="en-US" sz="3800" dirty="0"/>
              <a:t>Straight into the Great Recession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Journey to Sports Statistics</a:t>
            </a:r>
          </a:p>
        </p:txBody>
      </p:sp>
      <p:pic>
        <p:nvPicPr>
          <p:cNvPr id="1026" name="Picture 2" descr="Major Kong Rides The Bomb GIF | Gfycat">
            <a:extLst>
              <a:ext uri="{FF2B5EF4-FFF2-40B4-BE49-F238E27FC236}">
                <a16:creationId xmlns:a16="http://schemas.microsoft.com/office/drawing/2014/main" id="{707C0C49-E923-447E-9499-F53F02A4022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348" y="4106518"/>
            <a:ext cx="4306956" cy="2691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67B4A0E-BF6A-418D-9438-C85AD864720F}"/>
              </a:ext>
            </a:extLst>
          </p:cNvPr>
          <p:cNvSpPr/>
          <p:nvPr/>
        </p:nvSpPr>
        <p:spPr>
          <a:xfrm>
            <a:off x="403214" y="6515418"/>
            <a:ext cx="11648661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800" dirty="0"/>
              <a:t>Source: https://thumbs.gfycat.com/AmusedPoliticalDeermouse-size_restricted.gif</a:t>
            </a:r>
          </a:p>
        </p:txBody>
      </p:sp>
    </p:spTree>
    <p:extLst>
      <p:ext uri="{BB962C8B-B14F-4D97-AF65-F5344CB8AC3E}">
        <p14:creationId xmlns:p14="http://schemas.microsoft.com/office/powerpoint/2010/main" val="3298932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097280" y="1823673"/>
            <a:ext cx="10260530" cy="4489752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/>
              <a:t>2008-11: Healthcare consultant for The Advisory Board Company in D.C.</a:t>
            </a:r>
          </a:p>
          <a:p>
            <a:pPr marL="578358" lvl="1" indent="-285750">
              <a:buFont typeface="Arial" panose="020B0604020202020204" pitchFamily="34" charset="0"/>
              <a:buChar char="•"/>
            </a:pPr>
            <a:r>
              <a:rPr lang="en-US" sz="3600" dirty="0"/>
              <a:t>“Countercyclical investment” saved my butt</a:t>
            </a:r>
          </a:p>
          <a:p>
            <a:pPr marL="578358" lvl="1" indent="-285750">
              <a:buFont typeface="Arial" panose="020B0604020202020204" pitchFamily="34" charset="0"/>
              <a:buChar char="•"/>
            </a:pPr>
            <a:r>
              <a:rPr lang="en-US" sz="3600" dirty="0"/>
              <a:t>Told hospitals what cancer technologies to invest in</a:t>
            </a:r>
          </a:p>
          <a:p>
            <a:pPr marL="761238" lvl="2" indent="-285750">
              <a:buFont typeface="Arial" panose="020B0604020202020204" pitchFamily="34" charset="0"/>
              <a:buChar char="•"/>
            </a:pPr>
            <a:r>
              <a:rPr lang="en-US" sz="3200" dirty="0"/>
              <a:t>Paid off student loans</a:t>
            </a:r>
          </a:p>
          <a:p>
            <a:pPr marL="578358" lvl="1" indent="-285750">
              <a:buFont typeface="Arial" panose="020B0604020202020204" pitchFamily="34" charset="0"/>
              <a:buChar char="•"/>
            </a:pPr>
            <a:r>
              <a:rPr lang="en-US" sz="3600" dirty="0"/>
              <a:t>My mother was dying of cancer</a:t>
            </a:r>
          </a:p>
          <a:p>
            <a:pPr marL="761238" lvl="2" indent="-285750">
              <a:buFont typeface="Arial" panose="020B0604020202020204" pitchFamily="34" charset="0"/>
              <a:buChar char="•"/>
            </a:pPr>
            <a:r>
              <a:rPr lang="en-US" sz="3200" dirty="0"/>
              <a:t>Coping through research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Journey to Sports Statistics</a:t>
            </a:r>
          </a:p>
        </p:txBody>
      </p:sp>
      <p:pic>
        <p:nvPicPr>
          <p:cNvPr id="7170" name="Picture 2" descr="D.C. Considers $60 Million Tax Break for the Advisory Board Company">
            <a:extLst>
              <a:ext uri="{FF2B5EF4-FFF2-40B4-BE49-F238E27FC236}">
                <a16:creationId xmlns:a16="http://schemas.microsoft.com/office/drawing/2014/main" id="{B0D697EE-48A1-4CF3-AD39-5A22F0A1D2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3218" y="4453135"/>
            <a:ext cx="3713922" cy="1636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7190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751480" y="1813734"/>
            <a:ext cx="10260530" cy="4489752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/>
              <a:t>2011: I’m 24 y/o, tired of helping hospitals make money off cancer patients. What now?</a:t>
            </a:r>
          </a:p>
          <a:p>
            <a:pPr marL="578358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Grad school, obviously</a:t>
            </a:r>
          </a:p>
          <a:p>
            <a:pPr marL="578358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Read </a:t>
            </a:r>
            <a:r>
              <a:rPr lang="en-US" sz="2800" i="1" dirty="0"/>
              <a:t>The Hot Zone</a:t>
            </a:r>
            <a:r>
              <a:rPr lang="en-US" sz="2800" dirty="0"/>
              <a:t> as a teen, epidemiology always sounded interesting</a:t>
            </a:r>
          </a:p>
          <a:p>
            <a:pPr marL="578358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Took an undergrad course in it, “got it,” meshed well with how my brain worked</a:t>
            </a:r>
          </a:p>
          <a:p>
            <a:pPr marL="578358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MPH in Epi-&gt; do the quant stuff I was doing, but for good</a:t>
            </a:r>
          </a:p>
          <a:p>
            <a:pPr marL="761238" lvl="2" indent="-285750">
              <a:buFont typeface="Arial" panose="020B0604020202020204" pitchFamily="34" charset="0"/>
              <a:buChar char="•"/>
            </a:pPr>
            <a:r>
              <a:rPr lang="en-US" sz="2800" dirty="0"/>
              <a:t>Focus on palliative &amp; end-of-life care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Journey to Sports Statistics</a:t>
            </a:r>
          </a:p>
        </p:txBody>
      </p:sp>
      <p:pic>
        <p:nvPicPr>
          <p:cNvPr id="6146" name="Picture 2" descr="Why Not GIFs | Tenor">
            <a:extLst>
              <a:ext uri="{FF2B5EF4-FFF2-40B4-BE49-F238E27FC236}">
                <a16:creationId xmlns:a16="http://schemas.microsoft.com/office/drawing/2014/main" id="{A3402AC2-DDAC-4853-B938-9C3D1192CA4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7146" y="4717949"/>
            <a:ext cx="2183725" cy="1661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90EF45F-81AC-4C1F-8B63-1949E6F922C9}"/>
              </a:ext>
            </a:extLst>
          </p:cNvPr>
          <p:cNvSpPr/>
          <p:nvPr/>
        </p:nvSpPr>
        <p:spPr>
          <a:xfrm>
            <a:off x="5383695" y="6463675"/>
            <a:ext cx="6096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800" dirty="0"/>
              <a:t>Source: https://media1.tenor.com/images/1344f37f50818e92cf936778d56b3d62/tenor.gif?itemid=13653940</a:t>
            </a:r>
          </a:p>
        </p:txBody>
      </p:sp>
    </p:spTree>
    <p:extLst>
      <p:ext uri="{BB962C8B-B14F-4D97-AF65-F5344CB8AC3E}">
        <p14:creationId xmlns:p14="http://schemas.microsoft.com/office/powerpoint/2010/main" val="1725870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097279" y="1744161"/>
            <a:ext cx="10601077" cy="4489752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/>
              <a:t>2011-13: MPH in Epi, Emory</a:t>
            </a:r>
          </a:p>
          <a:p>
            <a:pPr marL="578358" lvl="1" indent="-285750">
              <a:buFont typeface="Arial" panose="020B0604020202020204" pitchFamily="34" charset="0"/>
              <a:buChar char="•"/>
            </a:pPr>
            <a:r>
              <a:rPr lang="en-US" sz="3400" dirty="0"/>
              <a:t>Worked at Emory Palliative Care Center (EPCC)</a:t>
            </a:r>
          </a:p>
          <a:p>
            <a:pPr marL="578358" lvl="1" indent="-285750">
              <a:buFont typeface="Arial" panose="020B0604020202020204" pitchFamily="34" charset="0"/>
              <a:buChar char="•"/>
            </a:pPr>
            <a:r>
              <a:rPr lang="en-US" sz="3400" dirty="0">
                <a:solidFill>
                  <a:srgbClr val="FF0000"/>
                </a:solidFill>
              </a:rPr>
              <a:t>May 2013: applied on a lark for internship with Jacksonville Jaguars; became freelance injury analyst</a:t>
            </a:r>
          </a:p>
          <a:p>
            <a:pPr marL="761238" lvl="2" indent="-28575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FF0000"/>
                </a:solidFill>
              </a:rPr>
              <a:t>How did I get into sports? Incredible luck, </a:t>
            </a:r>
            <a:br>
              <a:rPr lang="en-US" sz="3000" dirty="0">
                <a:solidFill>
                  <a:srgbClr val="FF0000"/>
                </a:solidFill>
              </a:rPr>
            </a:br>
            <a:r>
              <a:rPr lang="en-US" sz="3000" dirty="0">
                <a:solidFill>
                  <a:srgbClr val="FF0000"/>
                </a:solidFill>
              </a:rPr>
              <a:t>privilege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/>
              <a:t>2013-14: EPCC, paid off student loans</a:t>
            </a:r>
          </a:p>
          <a:p>
            <a:pPr marL="578358" lvl="1" indent="-285750">
              <a:buFont typeface="Arial" panose="020B0604020202020204" pitchFamily="34" charset="0"/>
              <a:buChar char="•"/>
            </a:pPr>
            <a:r>
              <a:rPr lang="en-US" sz="3400" dirty="0">
                <a:solidFill>
                  <a:srgbClr val="FF0000"/>
                </a:solidFill>
              </a:rPr>
              <a:t>Started managing data, writing at Football Outsiders (FO)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Journey to Sports Statistics</a:t>
            </a:r>
          </a:p>
        </p:txBody>
      </p:sp>
      <p:pic>
        <p:nvPicPr>
          <p:cNvPr id="5122" name="Picture 2" descr="Im Lucky GIFs - Get the best GIF on GIPHY">
            <a:extLst>
              <a:ext uri="{FF2B5EF4-FFF2-40B4-BE49-F238E27FC236}">
                <a16:creationId xmlns:a16="http://schemas.microsoft.com/office/drawing/2014/main" id="{35995400-6969-4E4E-B069-CC1F71B5175B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2905" y="3902433"/>
            <a:ext cx="2007704" cy="1120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30328B6-B916-470D-BE8C-2349C3B0F0F7}"/>
              </a:ext>
            </a:extLst>
          </p:cNvPr>
          <p:cNvSpPr/>
          <p:nvPr/>
        </p:nvSpPr>
        <p:spPr>
          <a:xfrm>
            <a:off x="5602356" y="6516003"/>
            <a:ext cx="6096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800" dirty="0"/>
              <a:t>Source: https://media2.giphy.com/media/3o6EhVa1ER0rWULFAs/giphy.gif</a:t>
            </a:r>
          </a:p>
        </p:txBody>
      </p:sp>
    </p:spTree>
    <p:extLst>
      <p:ext uri="{BB962C8B-B14F-4D97-AF65-F5344CB8AC3E}">
        <p14:creationId xmlns:p14="http://schemas.microsoft.com/office/powerpoint/2010/main" val="1344187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097279" y="1744161"/>
            <a:ext cx="10601077" cy="4489752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/>
              <a:t>2014-18: PhD in Epi, Emory</a:t>
            </a:r>
          </a:p>
          <a:p>
            <a:pPr marL="578358" lvl="1" indent="-285750">
              <a:buFont typeface="Arial" panose="020B0604020202020204" pitchFamily="34" charset="0"/>
              <a:buChar char="•"/>
            </a:pPr>
            <a:r>
              <a:rPr lang="en-US" sz="3400" dirty="0"/>
              <a:t>Browbeat into it. Still ambivalent on if the right call</a:t>
            </a:r>
          </a:p>
          <a:p>
            <a:pPr marL="578358" lvl="1" indent="-285750">
              <a:buFont typeface="Arial" panose="020B0604020202020204" pitchFamily="34" charset="0"/>
              <a:buChar char="•"/>
            </a:pPr>
            <a:r>
              <a:rPr lang="en-US" sz="3400" dirty="0">
                <a:solidFill>
                  <a:srgbClr val="FF0000"/>
                </a:solidFill>
              </a:rPr>
              <a:t>Dissertation originally on cardiovascular epi, then switched to sports</a:t>
            </a:r>
          </a:p>
          <a:p>
            <a:pPr marL="578358" lvl="1" indent="-285750">
              <a:buFont typeface="Arial" panose="020B0604020202020204" pitchFamily="34" charset="0"/>
              <a:buChar char="•"/>
            </a:pPr>
            <a:r>
              <a:rPr lang="en-US" sz="3400" dirty="0">
                <a:solidFill>
                  <a:srgbClr val="FF0000"/>
                </a:solidFill>
              </a:rPr>
              <a:t>Gradually more well-known in sports analytics world:</a:t>
            </a:r>
          </a:p>
          <a:p>
            <a:pPr marL="761238" lvl="2" indent="-28575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FF0000"/>
                </a:solidFill>
              </a:rPr>
              <a:t>Published more on FO, started blog, some academic papers, conference presentations, Twitter</a:t>
            </a:r>
          </a:p>
          <a:p>
            <a:pPr marL="944118" lvl="3" indent="-28575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FF0000"/>
                </a:solidFill>
              </a:rPr>
              <a:t>Niche: health and injuries. Really helped</a:t>
            </a:r>
          </a:p>
          <a:p>
            <a:pPr marL="761238" lvl="2" indent="-28575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FF0000"/>
                </a:solidFill>
              </a:rPr>
              <a:t>Started doing more consulting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Journey to Sports Statistics</a:t>
            </a:r>
          </a:p>
        </p:txBody>
      </p:sp>
    </p:spTree>
    <p:extLst>
      <p:ext uri="{BB962C8B-B14F-4D97-AF65-F5344CB8AC3E}">
        <p14:creationId xmlns:p14="http://schemas.microsoft.com/office/powerpoint/2010/main" val="2638904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097279" y="1744161"/>
            <a:ext cx="10601077" cy="4489752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/>
              <a:t>2018-2020: Founded Binney Research, Analytics, and Sports Services (BRASS), LLC</a:t>
            </a:r>
          </a:p>
          <a:p>
            <a:pPr marL="578358" lvl="1" indent="-285750">
              <a:buFont typeface="Arial" panose="020B0604020202020204" pitchFamily="34" charset="0"/>
              <a:buChar char="•"/>
            </a:pPr>
            <a:r>
              <a:rPr lang="en-US" sz="3400" dirty="0"/>
              <a:t>Freelance consulting for sports, pharma, media; teaching</a:t>
            </a:r>
          </a:p>
          <a:p>
            <a:pPr marL="578358" lvl="1" indent="-285750">
              <a:buFont typeface="Arial" panose="020B0604020202020204" pitchFamily="34" charset="0"/>
              <a:buChar char="•"/>
            </a:pPr>
            <a:r>
              <a:rPr lang="en-US" sz="3400" dirty="0"/>
              <a:t>Work from home; no steady schedule, office, 9-to-5, single employer</a:t>
            </a:r>
            <a:endParaRPr lang="en-US" sz="3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Journey to Sports Statistics</a:t>
            </a:r>
          </a:p>
        </p:txBody>
      </p:sp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23A09458-7F96-427F-B20E-206D2E8D78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8348" y="4185400"/>
            <a:ext cx="6166910" cy="1913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6613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097279" y="1744161"/>
            <a:ext cx="10601077" cy="4489752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Now Assistant Professor at Emory-Oxford; teaching-focused position</a:t>
            </a:r>
          </a:p>
          <a:p>
            <a:pPr marL="578358" lvl="1" indent="-285750">
              <a:buFont typeface="Arial" panose="020B0604020202020204" pitchFamily="34" charset="0"/>
              <a:buChar char="•"/>
            </a:pPr>
            <a:r>
              <a:rPr lang="en-US" sz="3200" dirty="0"/>
              <a:t>Still do some of my own sports research</a:t>
            </a:r>
          </a:p>
          <a:p>
            <a:pPr marL="761238" lvl="2" indent="-285750">
              <a:buFont typeface="Arial" panose="020B0604020202020204" pitchFamily="34" charset="0"/>
              <a:buChar char="•"/>
            </a:pPr>
            <a:r>
              <a:rPr lang="en-US" sz="3200" dirty="0"/>
              <a:t>Scholarly + popular</a:t>
            </a:r>
          </a:p>
          <a:p>
            <a:pPr marL="578358" lvl="1" indent="-285750">
              <a:buFont typeface="Arial" panose="020B0604020202020204" pitchFamily="34" charset="0"/>
              <a:buChar char="•"/>
            </a:pPr>
            <a:r>
              <a:rPr lang="en-US" sz="3200" dirty="0"/>
              <a:t>Consulting dialed back</a:t>
            </a:r>
          </a:p>
          <a:p>
            <a:pPr marL="578358" lvl="1" indent="-285750">
              <a:buFont typeface="Arial" panose="020B0604020202020204" pitchFamily="34" charset="0"/>
              <a:buChar char="•"/>
            </a:pPr>
            <a:r>
              <a:rPr lang="en-US" sz="3200" dirty="0"/>
              <a:t>Student research; Sports Analytics Club – Oxford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Odd and Interesting Destination</a:t>
            </a:r>
          </a:p>
        </p:txBody>
      </p:sp>
    </p:spTree>
    <p:extLst>
      <p:ext uri="{BB962C8B-B14F-4D97-AF65-F5344CB8AC3E}">
        <p14:creationId xmlns:p14="http://schemas.microsoft.com/office/powerpoint/2010/main" val="4094638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097280" y="1823673"/>
            <a:ext cx="10260530" cy="4489752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/>
              <a:t>How did </a:t>
            </a:r>
            <a:r>
              <a:rPr lang="en-US" sz="4000" u="sng" dirty="0"/>
              <a:t>I</a:t>
            </a:r>
            <a:r>
              <a:rPr lang="en-US" sz="4000" dirty="0"/>
              <a:t> get into sports statistics?</a:t>
            </a:r>
          </a:p>
          <a:p>
            <a:pPr marL="578358" lvl="1" indent="-285750">
              <a:buFont typeface="Arial" panose="020B0604020202020204" pitchFamily="34" charset="0"/>
              <a:buChar char="•"/>
            </a:pPr>
            <a:r>
              <a:rPr lang="en-US" sz="3200" dirty="0"/>
              <a:t>Got that lucky in with the Jags in 2013</a:t>
            </a:r>
          </a:p>
          <a:p>
            <a:pPr marL="578358" lvl="1" indent="-285750">
              <a:buFont typeface="Arial" panose="020B0604020202020204" pitchFamily="34" charset="0"/>
              <a:buChar char="•"/>
            </a:pPr>
            <a:r>
              <a:rPr lang="en-US" sz="3200" dirty="0"/>
              <a:t>Once your foot is in the door, you’re taken more seriously</a:t>
            </a:r>
          </a:p>
          <a:p>
            <a:pPr marL="578358" lvl="1" indent="-285750">
              <a:buFont typeface="Arial" panose="020B0604020202020204" pitchFamily="34" charset="0"/>
              <a:buChar char="•"/>
            </a:pPr>
            <a:r>
              <a:rPr lang="en-US" sz="3200" dirty="0"/>
              <a:t>Started writing, presenting at conferences -&gt; raise public reputation -&gt; get opportunities</a:t>
            </a:r>
          </a:p>
          <a:p>
            <a:pPr marL="578358" lvl="1" indent="-285750">
              <a:buFont typeface="Arial" panose="020B0604020202020204" pitchFamily="34" charset="0"/>
              <a:buChar char="•"/>
            </a:pPr>
            <a:r>
              <a:rPr lang="en-US" sz="3200" dirty="0"/>
              <a:t>Injuries/health the next big analytics</a:t>
            </a:r>
            <a:br>
              <a:rPr lang="en-US" sz="3200" dirty="0"/>
            </a:br>
            <a:r>
              <a:rPr lang="en-US" sz="3200" dirty="0"/>
              <a:t>revolution in sports -&gt; lots of buy-in</a:t>
            </a:r>
          </a:p>
          <a:p>
            <a:pPr marL="578358" lvl="1" indent="-285750">
              <a:buFont typeface="Arial" panose="020B0604020202020204" pitchFamily="34" charset="0"/>
              <a:buChar char="•"/>
            </a:pPr>
            <a:r>
              <a:rPr lang="en-US" sz="3200" dirty="0"/>
              <a:t>Cis white straight </a:t>
            </a:r>
            <a:r>
              <a:rPr lang="en-US" sz="3200"/>
              <a:t>male – that helps</a:t>
            </a:r>
            <a:endParaRPr lang="en-US" sz="32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Journey to Sports Statistics</a:t>
            </a:r>
          </a:p>
        </p:txBody>
      </p:sp>
      <p:pic>
        <p:nvPicPr>
          <p:cNvPr id="6" name="Picture 2" descr="Im Lucky GIFs - Get the best GIF on GIPHY">
            <a:extLst>
              <a:ext uri="{FF2B5EF4-FFF2-40B4-BE49-F238E27FC236}">
                <a16:creationId xmlns:a16="http://schemas.microsoft.com/office/drawing/2014/main" id="{C8B427A8-276B-4373-A97E-F132F509B69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0755" y="4068549"/>
            <a:ext cx="3859033" cy="2154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B8BBB2D-40C1-4B72-9A73-9B4C778612DB}"/>
              </a:ext>
            </a:extLst>
          </p:cNvPr>
          <p:cNvSpPr/>
          <p:nvPr/>
        </p:nvSpPr>
        <p:spPr>
          <a:xfrm>
            <a:off x="5602356" y="6516003"/>
            <a:ext cx="6096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800" dirty="0"/>
              <a:t>Source: https://media2.giphy.com/media/3o6EhVa1ER0rWULFAs/giphy.gif</a:t>
            </a:r>
          </a:p>
        </p:txBody>
      </p:sp>
    </p:spTree>
    <p:extLst>
      <p:ext uri="{BB962C8B-B14F-4D97-AF65-F5344CB8AC3E}">
        <p14:creationId xmlns:p14="http://schemas.microsoft.com/office/powerpoint/2010/main" val="3147388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097280" y="1823673"/>
            <a:ext cx="7113270" cy="4489752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/>
              <a:t>How can </a:t>
            </a:r>
            <a:r>
              <a:rPr lang="en-US" sz="4000" u="sng" dirty="0"/>
              <a:t>you</a:t>
            </a:r>
            <a:r>
              <a:rPr lang="en-US" sz="4000" dirty="0"/>
              <a:t> get into sports statistics?</a:t>
            </a:r>
          </a:p>
          <a:p>
            <a:pPr marL="578358" lvl="1" indent="-285750">
              <a:buFont typeface="Arial" panose="020B0604020202020204" pitchFamily="34" charset="0"/>
              <a:buChar char="•"/>
            </a:pPr>
            <a:r>
              <a:rPr lang="en-US" sz="3200" dirty="0"/>
              <a:t>Do analyses, write it up on personal blog</a:t>
            </a:r>
          </a:p>
          <a:p>
            <a:pPr marL="578358" lvl="1" indent="-285750">
              <a:buFont typeface="Arial" panose="020B0604020202020204" pitchFamily="34" charset="0"/>
              <a:buChar char="•"/>
            </a:pPr>
            <a:r>
              <a:rPr lang="en-US" sz="3200" dirty="0"/>
              <a:t>Pitch sports analytics websites you like</a:t>
            </a:r>
          </a:p>
          <a:p>
            <a:pPr marL="578358" lvl="1" indent="-285750">
              <a:buFont typeface="Arial" panose="020B0604020202020204" pitchFamily="34" charset="0"/>
              <a:buChar char="•"/>
            </a:pPr>
            <a:r>
              <a:rPr lang="en-US" sz="3200" dirty="0"/>
              <a:t>Promote on social media (Twitter, for now)</a:t>
            </a:r>
          </a:p>
          <a:p>
            <a:pPr marL="578358" lvl="1" indent="-285750">
              <a:buFont typeface="Arial" panose="020B0604020202020204" pitchFamily="34" charset="0"/>
              <a:buChar char="•"/>
            </a:pPr>
            <a:r>
              <a:rPr lang="en-US" sz="3200" dirty="0"/>
              <a:t>“Network”</a:t>
            </a:r>
          </a:p>
          <a:p>
            <a:pPr marL="578358" lvl="1" indent="-285750">
              <a:buFont typeface="Arial" panose="020B0604020202020204" pitchFamily="34" charset="0"/>
              <a:buChar char="•"/>
            </a:pPr>
            <a:r>
              <a:rPr lang="en-US" sz="3200" dirty="0"/>
              <a:t>Conferences – </a:t>
            </a:r>
            <a:r>
              <a:rPr lang="en-US" sz="3200" dirty="0">
                <a:hlinkClick r:id="rId3"/>
              </a:rPr>
              <a:t>partial list</a:t>
            </a:r>
            <a:endParaRPr lang="en-US" sz="32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Journey to Sports Statistics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C1FF84-17E9-4842-932A-F353E99DAF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91955" y="911836"/>
            <a:ext cx="3348650" cy="5034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7863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097280" y="1823673"/>
            <a:ext cx="10260530" cy="4489752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400" dirty="0"/>
              <a:t>“You Make Your Own Luck”</a:t>
            </a:r>
          </a:p>
          <a:p>
            <a:pPr marL="578358" lvl="1" indent="-285750">
              <a:buFont typeface="Arial" panose="020B0604020202020204" pitchFamily="34" charset="0"/>
              <a:buChar char="•"/>
            </a:pPr>
            <a:r>
              <a:rPr lang="en-US" sz="3400" dirty="0"/>
              <a:t>Half-agree. You can put yourself in positions to get lucky, but sometimes shit just happens (good or bad)</a:t>
            </a:r>
          </a:p>
          <a:p>
            <a:pPr marL="761238" lvl="2" indent="-285750">
              <a:buFont typeface="Arial" panose="020B0604020202020204" pitchFamily="34" charset="0"/>
              <a:buChar char="•"/>
            </a:pPr>
            <a:r>
              <a:rPr lang="en-US" sz="3400" dirty="0"/>
              <a:t>Important to recognize role of luck in where I am</a:t>
            </a:r>
          </a:p>
          <a:p>
            <a:pPr marL="578358" lvl="1" indent="-285750">
              <a:buFont typeface="Arial" panose="020B0604020202020204" pitchFamily="34" charset="0"/>
              <a:buChar char="•"/>
            </a:pPr>
            <a:r>
              <a:rPr lang="en-US" sz="3400" dirty="0"/>
              <a:t>Privilege (white, male, cis, straight, middle-class childhood, etc.) is a huge part of luck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Word on Luck</a:t>
            </a:r>
          </a:p>
        </p:txBody>
      </p:sp>
      <p:pic>
        <p:nvPicPr>
          <p:cNvPr id="6" name="Picture 2" descr="Im Lucky GIFs - Get the best GIF on GIPHY">
            <a:extLst>
              <a:ext uri="{FF2B5EF4-FFF2-40B4-BE49-F238E27FC236}">
                <a16:creationId xmlns:a16="http://schemas.microsoft.com/office/drawing/2014/main" id="{C8B427A8-276B-4373-A97E-F132F509B69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0356" y="4416218"/>
            <a:ext cx="3293828" cy="1839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B8BBB2D-40C1-4B72-9A73-9B4C778612DB}"/>
              </a:ext>
            </a:extLst>
          </p:cNvPr>
          <p:cNvSpPr/>
          <p:nvPr/>
        </p:nvSpPr>
        <p:spPr>
          <a:xfrm>
            <a:off x="5602356" y="6516003"/>
            <a:ext cx="6096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800" dirty="0"/>
              <a:t>Source: https://media2.giphy.com/media/3o6EhVa1ER0rWULFAs/giphy.gif</a:t>
            </a:r>
          </a:p>
        </p:txBody>
      </p:sp>
    </p:spTree>
    <p:extLst>
      <p:ext uri="{BB962C8B-B14F-4D97-AF65-F5344CB8AC3E}">
        <p14:creationId xmlns:p14="http://schemas.microsoft.com/office/powerpoint/2010/main" val="10868313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097280" y="1823673"/>
            <a:ext cx="10260530" cy="4489752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/>
              <a:t>1. Introduction (Me)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/>
              <a:t>2. Introductions (You)</a:t>
            </a:r>
            <a:endParaRPr lang="en-US" sz="3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Roadmap</a:t>
            </a:r>
          </a:p>
        </p:txBody>
      </p:sp>
    </p:spTree>
    <p:extLst>
      <p:ext uri="{BB962C8B-B14F-4D97-AF65-F5344CB8AC3E}">
        <p14:creationId xmlns:p14="http://schemas.microsoft.com/office/powerpoint/2010/main" val="41073640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9D7D37-6ED5-49EC-A4E2-80F0F01C8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Introductions (You)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5FD1A0-4B97-4BF2-B54E-9E47013EAD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3187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097280" y="1842924"/>
            <a:ext cx="9749790" cy="4489752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Name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Where you’re from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Teams you root for? (If any of you says Patriots I swear to God…)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“Two truths and a lie”</a:t>
            </a:r>
          </a:p>
          <a:p>
            <a:pPr marL="578358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Group votes – do not reveal what’s the lie, though!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Each person writes down info for one groupmate and will introduce them in a moment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Small Groups of 4: Who Are You?</a:t>
            </a:r>
          </a:p>
        </p:txBody>
      </p:sp>
    </p:spTree>
    <p:extLst>
      <p:ext uri="{BB962C8B-B14F-4D97-AF65-F5344CB8AC3E}">
        <p14:creationId xmlns:p14="http://schemas.microsoft.com/office/powerpoint/2010/main" val="1200606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Cartoon character holding a teapot&#10;&#10;Description automatically generated">
            <a:extLst>
              <a:ext uri="{FF2B5EF4-FFF2-40B4-BE49-F238E27FC236}">
                <a16:creationId xmlns:a16="http://schemas.microsoft.com/office/drawing/2014/main" id="{A0A1DD4D-6328-6BF9-05C9-F3ECF2EC0C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686175" y="2834952"/>
            <a:ext cx="4572000" cy="3429000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Small Groups of 4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80E35E7-5350-1133-97AE-E6A379999623}"/>
              </a:ext>
            </a:extLst>
          </p:cNvPr>
          <p:cNvSpPr/>
          <p:nvPr/>
        </p:nvSpPr>
        <p:spPr>
          <a:xfrm>
            <a:off x="5602356" y="6516003"/>
            <a:ext cx="6096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800" dirty="0"/>
              <a:t>Source: https://media.tenor.com/BU7jcFyIrPoAAAAC/futurama-change-places.gif</a:t>
            </a:r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9F88FFF5-099B-085B-2AC6-6D4A75A907F5}"/>
              </a:ext>
            </a:extLst>
          </p:cNvPr>
          <p:cNvSpPr txBox="1">
            <a:spLocks/>
          </p:cNvSpPr>
          <p:nvPr/>
        </p:nvSpPr>
        <p:spPr>
          <a:xfrm>
            <a:off x="1097280" y="1842924"/>
            <a:ext cx="9749790" cy="4489752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One person stays put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Each of the others goes to a </a:t>
            </a:r>
            <a:r>
              <a:rPr lang="en-US" sz="2400" i="1" dirty="0"/>
              <a:t>different group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32834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Small Groups of 4: Highlights</a:t>
            </a:r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9F88FFF5-099B-085B-2AC6-6D4A75A907F5}"/>
              </a:ext>
            </a:extLst>
          </p:cNvPr>
          <p:cNvSpPr txBox="1">
            <a:spLocks/>
          </p:cNvSpPr>
          <p:nvPr/>
        </p:nvSpPr>
        <p:spPr>
          <a:xfrm>
            <a:off x="1097280" y="1842924"/>
            <a:ext cx="9749790" cy="4489752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Share your favorite sports highlight with your group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Have fun!</a:t>
            </a:r>
          </a:p>
        </p:txBody>
      </p:sp>
    </p:spTree>
    <p:extLst>
      <p:ext uri="{BB962C8B-B14F-4D97-AF65-F5344CB8AC3E}">
        <p14:creationId xmlns:p14="http://schemas.microsoft.com/office/powerpoint/2010/main" val="1191665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Cartoon character holding a teapot&#10;&#10;Description automatically generated">
            <a:extLst>
              <a:ext uri="{FF2B5EF4-FFF2-40B4-BE49-F238E27FC236}">
                <a16:creationId xmlns:a16="http://schemas.microsoft.com/office/drawing/2014/main" id="{A0A1DD4D-6328-6BF9-05C9-F3ECF2EC0C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686175" y="2834952"/>
            <a:ext cx="4572000" cy="3429000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Small Groups of 4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80E35E7-5350-1133-97AE-E6A379999623}"/>
              </a:ext>
            </a:extLst>
          </p:cNvPr>
          <p:cNvSpPr/>
          <p:nvPr/>
        </p:nvSpPr>
        <p:spPr>
          <a:xfrm>
            <a:off x="5602356" y="6516003"/>
            <a:ext cx="6096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800" dirty="0"/>
              <a:t>Source: https://media.tenor.com/BU7jcFyIrPoAAAAC/futurama-change-places.gif</a:t>
            </a:r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9F88FFF5-099B-085B-2AC6-6D4A75A907F5}"/>
              </a:ext>
            </a:extLst>
          </p:cNvPr>
          <p:cNvSpPr txBox="1">
            <a:spLocks/>
          </p:cNvSpPr>
          <p:nvPr/>
        </p:nvSpPr>
        <p:spPr>
          <a:xfrm>
            <a:off x="1097280" y="1842924"/>
            <a:ext cx="9749790" cy="4489752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One person stays put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Each of the others goes to a </a:t>
            </a:r>
            <a:r>
              <a:rPr lang="en-US" sz="2400" i="1" dirty="0"/>
              <a:t>different group</a:t>
            </a:r>
            <a:r>
              <a:rPr lang="en-US" sz="2400" dirty="0"/>
              <a:t> you haven’t visited before</a:t>
            </a:r>
          </a:p>
        </p:txBody>
      </p:sp>
    </p:spTree>
    <p:extLst>
      <p:ext uri="{BB962C8B-B14F-4D97-AF65-F5344CB8AC3E}">
        <p14:creationId xmlns:p14="http://schemas.microsoft.com/office/powerpoint/2010/main" val="2594023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097280" y="1842924"/>
            <a:ext cx="9749790" cy="4489752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Play a round together!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Goal</a:t>
            </a:r>
            <a:r>
              <a:rPr lang="en-US" sz="2400"/>
              <a:t>: fill </a:t>
            </a:r>
            <a:r>
              <a:rPr lang="en-US" sz="2400" dirty="0"/>
              <a:t>in the whole grid and get the lowest rarity score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Choose any sport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https://www.immaculategrid.com/ or https://www.immaculategrid.io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Small Groups of 4: Immaculate Grid?</a:t>
            </a:r>
          </a:p>
        </p:txBody>
      </p:sp>
    </p:spTree>
    <p:extLst>
      <p:ext uri="{BB962C8B-B14F-4D97-AF65-F5344CB8AC3E}">
        <p14:creationId xmlns:p14="http://schemas.microsoft.com/office/powerpoint/2010/main" val="3011935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Class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79" y="1845734"/>
            <a:ext cx="10643271" cy="4023360"/>
          </a:xfrm>
        </p:spPr>
        <p:txBody>
          <a:bodyPr>
            <a:noAutofit/>
          </a:bodyPr>
          <a:lstStyle/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3200" dirty="0"/>
              <a:t>For next class: </a:t>
            </a:r>
          </a:p>
          <a:p>
            <a:pPr marL="521208" lvl="1" indent="-228600">
              <a:buFont typeface="Arial" panose="020B0604020202020204" pitchFamily="34" charset="0"/>
              <a:buChar char="•"/>
            </a:pPr>
            <a:r>
              <a:rPr lang="en-US" sz="3200" dirty="0"/>
              <a:t>Do the readings on Canvas</a:t>
            </a:r>
          </a:p>
          <a:p>
            <a:pPr marL="521208" lvl="1" indent="-2286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521208" lvl="1" indent="-228600">
              <a:buFont typeface="Arial" panose="020B0604020202020204" pitchFamily="34" charset="0"/>
              <a:buChar char="•"/>
            </a:pPr>
            <a:r>
              <a:rPr lang="en-US" sz="3200" b="1" dirty="0"/>
              <a:t>Install R and </a:t>
            </a:r>
            <a:r>
              <a:rPr lang="en-US" sz="3200" b="1" dirty="0" err="1"/>
              <a:t>Rstudio</a:t>
            </a:r>
            <a:r>
              <a:rPr lang="en-US" sz="3200" b="1" dirty="0"/>
              <a:t> (complete “Tutorial </a:t>
            </a:r>
            <a:r>
              <a:rPr lang="en-US" sz="3200" b="1"/>
              <a:t>0”)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13560898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Thanks!</a:t>
            </a:r>
          </a:p>
        </p:txBody>
      </p:sp>
      <p:sp>
        <p:nvSpPr>
          <p:cNvPr id="4" name="Content Placeholder 4"/>
          <p:cNvSpPr>
            <a:spLocks noGrp="1"/>
          </p:cNvSpPr>
          <p:nvPr>
            <p:ph idx="1"/>
          </p:nvPr>
        </p:nvSpPr>
        <p:spPr>
          <a:xfrm>
            <a:off x="1097280" y="1845734"/>
            <a:ext cx="10427970" cy="4023360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Questions? </a:t>
            </a:r>
            <a:r>
              <a:rPr lang="en-US" sz="2400" dirty="0">
                <a:hlinkClick r:id="rId2"/>
              </a:rPr>
              <a:t>zbinney@emory.edu</a:t>
            </a:r>
            <a:r>
              <a:rPr lang="en-US" sz="2400" dirty="0"/>
              <a:t>, @binney_z on Twitter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000" dirty="0"/>
          </a:p>
        </p:txBody>
      </p:sp>
      <p:pic>
        <p:nvPicPr>
          <p:cNvPr id="1026" name="Picture 2" descr="http://4.bp.blogspot.com/-Z708Q_Dl3Ko/UqePZST7ftI/AAAAAAAAChg/3cWwnM0fzfI/s1600/Colbert+Wave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7853" y="2752084"/>
            <a:ext cx="5875175" cy="3301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1756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B566F4-92C2-ACC7-D9CB-DC49F2994BF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Appendix: More on my Research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38641D8-7AA6-1D2E-C7C9-71FAAC307B0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3657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097280" y="1764039"/>
            <a:ext cx="10611016" cy="4489752"/>
          </a:xfrm>
        </p:spPr>
        <p:txBody>
          <a:bodyPr>
            <a:noAutofit/>
          </a:bodyPr>
          <a:lstStyle/>
          <a:p>
            <a:pPr marL="578358" lvl="1" indent="-285750">
              <a:buFont typeface="Arial" panose="020B0604020202020204" pitchFamily="34" charset="0"/>
              <a:buChar char="•"/>
            </a:pPr>
            <a:r>
              <a:rPr lang="en-US" dirty="0"/>
              <a:t>Public Work – chronic traumatic encephalopathy (CTE)</a:t>
            </a:r>
          </a:p>
          <a:p>
            <a:pPr marL="578358" lvl="1" indent="-285750">
              <a:buFont typeface="Arial" panose="020B0604020202020204" pitchFamily="34" charset="0"/>
              <a:buChar char="•"/>
            </a:pPr>
            <a:r>
              <a:rPr lang="en-US" b="1" dirty="0"/>
              <a:t>Problem</a:t>
            </a:r>
            <a:r>
              <a:rPr lang="en-US" dirty="0"/>
              <a:t>: severely selected samples of dead ex-players who donated brains in CTE work</a:t>
            </a:r>
          </a:p>
          <a:p>
            <a:pPr marL="761238" lvl="2" indent="-285750">
              <a:buFont typeface="Arial" panose="020B0604020202020204" pitchFamily="34" charset="0"/>
              <a:buChar char="•"/>
            </a:pPr>
            <a:r>
              <a:rPr lang="en-US" sz="1800" dirty="0"/>
              <a:t>99% of </a:t>
            </a:r>
            <a:r>
              <a:rPr lang="en-US" sz="1800" i="1" dirty="0"/>
              <a:t>donated brains</a:t>
            </a:r>
            <a:r>
              <a:rPr lang="en-US" sz="1800" dirty="0"/>
              <a:t> had CTE != 99% of football players have CTE. But we know total # of players who died </a:t>
            </a:r>
            <a:r>
              <a:rPr lang="en-US" sz="1800" dirty="0">
                <a:sym typeface="Wingdings" panose="05000000000000000000" pitchFamily="2" charset="2"/>
              </a:rPr>
              <a:t> </a:t>
            </a:r>
            <a:r>
              <a:rPr lang="en-US" sz="1800" i="1" dirty="0">
                <a:sym typeface="Wingdings" panose="05000000000000000000" pitchFamily="2" charset="2"/>
              </a:rPr>
              <a:t>possible</a:t>
            </a:r>
            <a:r>
              <a:rPr lang="en-US" sz="1800" dirty="0">
                <a:sym typeface="Wingdings" panose="05000000000000000000" pitchFamily="2" charset="2"/>
              </a:rPr>
              <a:t> donated brains. Use a little algebra and…</a:t>
            </a:r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Sports Epidemiology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8A3E2A8-46FD-4C1C-B51F-5A9E0A8BEC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2770" y="2895172"/>
            <a:ext cx="8880523" cy="359449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428F2A8-2C31-4AA5-8D7D-44B8FBD4D0F2}"/>
              </a:ext>
            </a:extLst>
          </p:cNvPr>
          <p:cNvSpPr txBox="1"/>
          <p:nvPr/>
        </p:nvSpPr>
        <p:spPr>
          <a:xfrm>
            <a:off x="4589253" y="6571397"/>
            <a:ext cx="740793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000" dirty="0"/>
              <a:t>Source: </a:t>
            </a:r>
            <a:r>
              <a:rPr lang="en-US" sz="1000" dirty="0">
                <a:hlinkClick r:id="rId4"/>
              </a:rPr>
              <a:t>https://www.nytimes.com/interactive/2017/07/25/sports/football/nfl-cte.html</a:t>
            </a:r>
            <a:r>
              <a:rPr lang="en-US" sz="1000" dirty="0"/>
              <a:t>; </a:t>
            </a:r>
            <a:r>
              <a:rPr lang="en-US" sz="1000" dirty="0">
                <a:hlinkClick r:id="rId5"/>
              </a:rPr>
              <a:t>https://n.neurology.org/content/92/1/43</a:t>
            </a:r>
            <a:r>
              <a:rPr lang="en-US" sz="1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27089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9D7D37-6ED5-49EC-A4E2-80F0F01C8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(Me)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5FD1A0-4B97-4BF2-B54E-9E47013EAD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6509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097280" y="1764039"/>
            <a:ext cx="10611016" cy="4489752"/>
          </a:xfrm>
        </p:spPr>
        <p:txBody>
          <a:bodyPr>
            <a:noAutofit/>
          </a:bodyPr>
          <a:lstStyle/>
          <a:p>
            <a:pPr marL="578358" lvl="1" indent="-285750">
              <a:buFont typeface="Arial" panose="020B0604020202020204" pitchFamily="34" charset="0"/>
              <a:buChar char="•"/>
            </a:pPr>
            <a:r>
              <a:rPr lang="en-US" dirty="0"/>
              <a:t>Public Work – bust snake oil</a:t>
            </a:r>
          </a:p>
          <a:p>
            <a:pPr marL="578358" lvl="1" indent="-285750">
              <a:buFont typeface="Arial" panose="020B0604020202020204" pitchFamily="34" charset="0"/>
              <a:buChar char="•"/>
            </a:pPr>
            <a:r>
              <a:rPr lang="en-US" dirty="0"/>
              <a:t>Claim: association between concussions and altitude (high vs. low) in NFL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Sports Epidemiology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65E570-395D-48EC-80B4-E2CC91501B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4005" y="2411466"/>
            <a:ext cx="9350374" cy="4196784"/>
          </a:xfrm>
          <a:prstGeom prst="rect">
            <a:avLst/>
          </a:prstGeom>
        </p:spPr>
      </p:pic>
      <p:pic>
        <p:nvPicPr>
          <p:cNvPr id="6" name="Picture 2" descr="Image result for q collar high school player">
            <a:extLst>
              <a:ext uri="{FF2B5EF4-FFF2-40B4-BE49-F238E27FC236}">
                <a16:creationId xmlns:a16="http://schemas.microsoft.com/office/drawing/2014/main" id="{0FF0BC67-2494-41E9-B95F-D6F5518B1E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1155" y="3372917"/>
            <a:ext cx="2422850" cy="1271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BB2DF60-CBFE-46C1-8BE1-03FD305F3E8C}"/>
              </a:ext>
            </a:extLst>
          </p:cNvPr>
          <p:cNvSpPr/>
          <p:nvPr/>
        </p:nvSpPr>
        <p:spPr>
          <a:xfrm>
            <a:off x="-70033" y="6408195"/>
            <a:ext cx="948901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algn="r"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Source: https://www.gannett-cdn.com/-mm-/0059de15fe182a2610bc8112ecfbb5bff2d47db6/c=0-0-749-423/local/-/media/2017/06/14/Cincinnati/Cincinnati/636330383188625054-qcollar.jpg?width=3200&amp;height=1680&amp;fit=crop</a:t>
            </a:r>
            <a:endParaRPr lang="en-US" sz="1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52669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097280" y="1764039"/>
            <a:ext cx="10611016" cy="4489752"/>
          </a:xfrm>
        </p:spPr>
        <p:txBody>
          <a:bodyPr>
            <a:noAutofit/>
          </a:bodyPr>
          <a:lstStyle/>
          <a:p>
            <a:pPr marL="578358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Public Work – identify NFL injury risk factors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Sports Epidemiology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AA2DBB0-8EB5-46F3-934A-E822113DA8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9959" y="2243880"/>
            <a:ext cx="9684761" cy="4409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418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097280" y="1737360"/>
            <a:ext cx="10611016" cy="4489752"/>
          </a:xfrm>
        </p:spPr>
        <p:txBody>
          <a:bodyPr>
            <a:noAutofit/>
          </a:bodyPr>
          <a:lstStyle/>
          <a:p>
            <a:pPr marL="578358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Public Work – identify NFL injury risk factors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Sports Epidemiology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8F9EBD-E52E-49B4-9ABB-0F8302F717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0241" y="2246424"/>
            <a:ext cx="9804174" cy="4474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8862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BE108B-607A-406F-A436-D45A94B8B6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Children and Football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86F27FE-F43C-40F6-83CA-C019C026944B}"/>
              </a:ext>
            </a:extLst>
          </p:cNvPr>
          <p:cNvSpPr/>
          <p:nvPr/>
        </p:nvSpPr>
        <p:spPr>
          <a:xfrm>
            <a:off x="5168766" y="6385780"/>
            <a:ext cx="691913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000" dirty="0"/>
              <a:t>Source: The Atlantic (</a:t>
            </a:r>
            <a:r>
              <a:rPr lang="en-US" sz="1000" dirty="0">
                <a:hlinkClick r:id="rId3"/>
              </a:rPr>
              <a:t>https://www.theatlantic.com/health/archive/2019/02/football-white-flight-racial-divide/581623/</a:t>
            </a:r>
            <a:r>
              <a:rPr lang="en-US" sz="1000" dirty="0"/>
              <a:t>); https://www.theguardian.com/sport/2019/jan/30/high-school-football-numbers-drop-brain-trauma?CMP=share_btn_tw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5820F9E-C1F6-4D27-9D8A-B5389BB121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4160520" cy="4023360"/>
          </a:xfrm>
        </p:spPr>
        <p:txBody>
          <a:bodyPr>
            <a:normAutofit/>
          </a:bodyPr>
          <a:lstStyle/>
          <a:p>
            <a:pPr marL="231775" indent="-231775">
              <a:buFont typeface="Arial" panose="020B0604020202020204" pitchFamily="34" charset="0"/>
              <a:buChar char="•"/>
            </a:pPr>
            <a:r>
              <a:rPr lang="en-US" sz="2400" dirty="0"/>
              <a:t>As we learn more about dangers to long-term health, who is left to play? Our most vulnerable children.</a:t>
            </a:r>
          </a:p>
          <a:p>
            <a:pPr marL="231775" indent="-231775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524383" lvl="1" indent="-231775">
              <a:buFont typeface="Arial" panose="020B0604020202020204" pitchFamily="34" charset="0"/>
              <a:buChar char="•"/>
            </a:pPr>
            <a:r>
              <a:rPr lang="en-US" sz="2200" dirty="0"/>
              <a:t>-6.6% nationwide in last decade</a:t>
            </a:r>
          </a:p>
          <a:p>
            <a:pPr marL="524383" lvl="1" indent="-231775">
              <a:buFont typeface="Arial" panose="020B0604020202020204" pitchFamily="34" charset="0"/>
              <a:buChar char="•"/>
            </a:pPr>
            <a:r>
              <a:rPr lang="en-US" sz="2200" dirty="0"/>
              <a:t>Declines in 40 total states; steepest declines in Rust Belt, northeast</a:t>
            </a:r>
          </a:p>
          <a:p>
            <a:pPr marL="524383" lvl="1" indent="-231775">
              <a:buFont typeface="Arial" panose="020B0604020202020204" pitchFamily="34" charset="0"/>
              <a:buChar char="•"/>
            </a:pPr>
            <a:r>
              <a:rPr lang="en-US" sz="2200" dirty="0"/>
              <a:t>Rising in south</a:t>
            </a:r>
          </a:p>
          <a:p>
            <a:pPr marL="524383" lvl="1" indent="-231775">
              <a:buFont typeface="Arial" panose="020B0604020202020204" pitchFamily="34" charset="0"/>
              <a:buChar char="•"/>
            </a:pPr>
            <a:r>
              <a:rPr lang="en-US" sz="2200" dirty="0"/>
              <a:t>NFL now &gt;75% black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44A7796-B1D9-45B2-890F-0775AED8F909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28343" y="2068609"/>
            <a:ext cx="6683983" cy="3447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141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BE108B-607A-406F-A436-D45A94B8B6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Children and Football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86F27FE-F43C-40F6-83CA-C019C026944B}"/>
              </a:ext>
            </a:extLst>
          </p:cNvPr>
          <p:cNvSpPr/>
          <p:nvPr/>
        </p:nvSpPr>
        <p:spPr>
          <a:xfrm>
            <a:off x="5991901" y="6385780"/>
            <a:ext cx="6096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000" dirty="0"/>
              <a:t>Source: HBO Real Sports (https://www.youtube.com/watch?v=jwyWIcvHRi4&amp;feature=youtu.be)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5820F9E-C1F6-4D27-9D8A-B5389BB121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24383" lvl="1" indent="-231775">
              <a:buFont typeface="Arial" panose="020B0604020202020204" pitchFamily="34" charset="0"/>
              <a:buChar char="•"/>
            </a:pPr>
            <a:r>
              <a:rPr lang="en-US" sz="2400" dirty="0"/>
              <a:t>HBO Real Sports: in Illinois from 2012-2017,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049B300E-5BF7-45DB-B347-42400D924182}"/>
              </a:ext>
            </a:extLst>
          </p:cNvPr>
          <p:cNvGraphicFramePr/>
          <p:nvPr/>
        </p:nvGraphicFramePr>
        <p:xfrm>
          <a:off x="3458498" y="2688213"/>
          <a:ext cx="5275003" cy="32892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89CD8256-D1AC-4AB3-8F91-55F67FDE744A}"/>
              </a:ext>
            </a:extLst>
          </p:cNvPr>
          <p:cNvSpPr txBox="1"/>
          <p:nvPr/>
        </p:nvSpPr>
        <p:spPr>
          <a:xfrm>
            <a:off x="3781481" y="2688213"/>
            <a:ext cx="7393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+25%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1FC523-A36F-450D-8F04-8F6CD46ECCC3}"/>
              </a:ext>
            </a:extLst>
          </p:cNvPr>
          <p:cNvSpPr txBox="1"/>
          <p:nvPr/>
        </p:nvSpPr>
        <p:spPr>
          <a:xfrm>
            <a:off x="4829029" y="5608136"/>
            <a:ext cx="728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-15%</a:t>
            </a:r>
          </a:p>
        </p:txBody>
      </p:sp>
    </p:spTree>
    <p:extLst>
      <p:ext uri="{BB962C8B-B14F-4D97-AF65-F5344CB8AC3E}">
        <p14:creationId xmlns:p14="http://schemas.microsoft.com/office/powerpoint/2010/main" val="5761309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097280" y="1842924"/>
            <a:ext cx="5236154" cy="4489752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PhD, Epidemiology, Emory, 2018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Assistant Professor of Quantitative Theory and Methods</a:t>
            </a:r>
          </a:p>
          <a:p>
            <a:pPr marL="578358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Past: Adjunct Instructor at Emory and GSU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Statistical consultant for sports (NFL/MLB/NBA/NCAA) teams, pharmaceutical companies, media outlets</a:t>
            </a:r>
          </a:p>
          <a:p>
            <a:pPr marL="578358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Past: healthcare consultant, end-of-life care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Staff Writer, FootballOutsiders.com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Am I?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24221C6-A4D3-4769-9836-7B3800AA92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3435" y="3170583"/>
            <a:ext cx="5035826" cy="2832652"/>
          </a:xfrm>
          <a:prstGeom prst="rect">
            <a:avLst/>
          </a:prstGeom>
        </p:spPr>
      </p:pic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6A759FBE-C641-4016-AF0E-E5C9BC018D5A}"/>
              </a:ext>
            </a:extLst>
          </p:cNvPr>
          <p:cNvSpPr txBox="1">
            <a:spLocks/>
          </p:cNvSpPr>
          <p:nvPr/>
        </p:nvSpPr>
        <p:spPr>
          <a:xfrm>
            <a:off x="6473135" y="1842924"/>
            <a:ext cx="4756425" cy="1655111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Been on </a:t>
            </a:r>
            <a:r>
              <a:rPr lang="en-US" i="1" dirty="0"/>
              <a:t>Jeopardy!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...lost on </a:t>
            </a:r>
            <a:r>
              <a:rPr lang="en-US" i="1" dirty="0"/>
              <a:t>Jeopardy!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9616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D6AD184-604E-4E2C-9EB5-853A261AB2F5}"/>
              </a:ext>
            </a:extLst>
          </p:cNvPr>
          <p:cNvSpPr txBox="1"/>
          <p:nvPr/>
        </p:nvSpPr>
        <p:spPr>
          <a:xfrm>
            <a:off x="1225494" y="1781577"/>
            <a:ext cx="1058517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>
                <a:latin typeface="+mj-lt"/>
              </a:rPr>
              <a:t>Epidemiologists...They hunt viruses, right?</a:t>
            </a:r>
          </a:p>
        </p:txBody>
      </p:sp>
      <p:pic>
        <p:nvPicPr>
          <p:cNvPr id="8194" name="Picture 2" descr="Contagion' Tops Pay-Per-View Movie Charts in the U.S. | Sandra Rose">
            <a:extLst>
              <a:ext uri="{FF2B5EF4-FFF2-40B4-BE49-F238E27FC236}">
                <a16:creationId xmlns:a16="http://schemas.microsoft.com/office/drawing/2014/main" id="{8C2D2158-E78F-4E2A-AF9D-55FEC96601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3055" y="3185905"/>
            <a:ext cx="2129251" cy="2996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99DD937-E3DA-4437-8DDC-5CDCAAE61B8F}"/>
              </a:ext>
            </a:extLst>
          </p:cNvPr>
          <p:cNvSpPr/>
          <p:nvPr/>
        </p:nvSpPr>
        <p:spPr>
          <a:xfrm>
            <a:off x="5920408" y="6436741"/>
            <a:ext cx="6096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800" dirty="0"/>
              <a:t>Source: https://lh3.googleusercontent.com/proxy/I8n7fzo7Q9XdWu1d0s1cyFj1eIuZGIz7_BjT9wtHHH1g3XZjffiATTjAHo-LPKh3cut8xqvtaG57zdoacmCQdH58l2xvQbCyl_wi7y62KeXizMB4</a:t>
            </a:r>
          </a:p>
        </p:txBody>
      </p:sp>
    </p:spTree>
    <p:extLst>
      <p:ext uri="{BB962C8B-B14F-4D97-AF65-F5344CB8AC3E}">
        <p14:creationId xmlns:p14="http://schemas.microsoft.com/office/powerpoint/2010/main" val="11027613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097280" y="1823673"/>
            <a:ext cx="10260530" cy="4489752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/>
              <a:t>Epidemiology is the study of the </a:t>
            </a:r>
            <a:r>
              <a:rPr lang="en-US" sz="4000" b="1" u="sng" dirty="0"/>
              <a:t>distribution and determinants</a:t>
            </a:r>
            <a:r>
              <a:rPr lang="en-US" sz="4000" dirty="0"/>
              <a:t> of </a:t>
            </a:r>
            <a:r>
              <a:rPr lang="en-US" sz="4000" b="1" u="sng" dirty="0"/>
              <a:t>health-related states or events</a:t>
            </a:r>
            <a:r>
              <a:rPr lang="en-US" sz="4000" dirty="0"/>
              <a:t> in </a:t>
            </a:r>
            <a:r>
              <a:rPr lang="en-US" sz="4000" b="1" u="sng" dirty="0"/>
              <a:t>specified populations</a:t>
            </a:r>
            <a:r>
              <a:rPr lang="en-US" sz="4000" dirty="0"/>
              <a:t>, and the application of this study </a:t>
            </a:r>
            <a:br>
              <a:rPr lang="en-US" sz="4000" dirty="0"/>
            </a:br>
            <a:r>
              <a:rPr lang="en-US" sz="4000" dirty="0"/>
              <a:t>to the </a:t>
            </a:r>
            <a:r>
              <a:rPr lang="en-US" sz="4000" b="1" u="sng" dirty="0"/>
              <a:t>control of health problems</a:t>
            </a:r>
            <a:r>
              <a:rPr lang="en-US" sz="4000" dirty="0"/>
              <a:t>. (Last, </a:t>
            </a:r>
            <a:r>
              <a:rPr lang="en-US" sz="4000" i="1" dirty="0"/>
              <a:t>Dictionary of Epi</a:t>
            </a:r>
            <a:r>
              <a:rPr lang="en-US" sz="4000" dirty="0"/>
              <a:t>)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727DD66-2ED9-483A-B0DC-5C2AD80C32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dirty="0"/>
              <a:t>What is Epidemiology: Dictionary Definition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AA75448-4F02-4802-956B-91BA4B9DFBDB}"/>
              </a:ext>
            </a:extLst>
          </p:cNvPr>
          <p:cNvSpPr/>
          <p:nvPr/>
        </p:nvSpPr>
        <p:spPr>
          <a:xfrm>
            <a:off x="5724939" y="2365513"/>
            <a:ext cx="3160644" cy="6162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b="1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030FB36-F8B1-48E8-BD7D-46A965B2A9A7}"/>
              </a:ext>
            </a:extLst>
          </p:cNvPr>
          <p:cNvSpPr/>
          <p:nvPr/>
        </p:nvSpPr>
        <p:spPr>
          <a:xfrm>
            <a:off x="1364971" y="4031356"/>
            <a:ext cx="6983899" cy="6162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b="1" dirty="0">
              <a:solidFill>
                <a:schemeClr val="tx1"/>
              </a:solidFill>
            </a:endParaRPr>
          </a:p>
        </p:txBody>
      </p:sp>
      <p:pic>
        <p:nvPicPr>
          <p:cNvPr id="1026" name="Picture 2" descr="Image result for el clasico">
            <a:extLst>
              <a:ext uri="{FF2B5EF4-FFF2-40B4-BE49-F238E27FC236}">
                <a16:creationId xmlns:a16="http://schemas.microsoft.com/office/drawing/2014/main" id="{C9FF9D43-FDAF-49E1-86F1-0F2FF45B91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9445" y="4849575"/>
            <a:ext cx="3056138" cy="1719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CC98257-D435-4F01-B8CD-7B68E6A8D156}"/>
              </a:ext>
            </a:extLst>
          </p:cNvPr>
          <p:cNvSpPr/>
          <p:nvPr/>
        </p:nvSpPr>
        <p:spPr>
          <a:xfrm>
            <a:off x="403214" y="6515418"/>
            <a:ext cx="11648661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800" dirty="0"/>
              <a:t>Source: </a:t>
            </a:r>
            <a:r>
              <a:rPr lang="en-US" sz="800" dirty="0">
                <a:hlinkClick r:id="rId4"/>
              </a:rPr>
              <a:t>https://www.youtube.com/watch?v=L6KB8WvtWPc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2137631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097279" y="1823673"/>
            <a:ext cx="10461929" cy="4489752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/>
              <a:t>Epidemiology teaches you </a:t>
            </a:r>
            <a:r>
              <a:rPr lang="en-US" sz="4000" b="1" u="sng" dirty="0"/>
              <a:t>how to ASK and ANSWER questions about the world around you </a:t>
            </a:r>
            <a:r>
              <a:rPr lang="en-US" sz="4000" dirty="0"/>
              <a:t>using rigorous, mostly </a:t>
            </a:r>
            <a:r>
              <a:rPr lang="en-US" sz="4000" b="1" u="sng" dirty="0"/>
              <a:t>quantitative, methods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BC5D76F-1170-418F-B8FB-6744E5C879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dirty="0"/>
              <a:t>What is Epidemiology: My Definition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6CD8864-FDC2-40D4-A37A-7142CC283F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858" y="3950573"/>
            <a:ext cx="4659243" cy="2620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482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BE108B-607A-406F-A436-D45A94B8B6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Sports Injury Epidemiology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8F8AAC5-0717-4123-BFB7-46923E3A99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4185" y="1844125"/>
            <a:ext cx="6795436" cy="4428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3182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Content Placeholder 2">
            <a:extLst>
              <a:ext uri="{FF2B5EF4-FFF2-40B4-BE49-F238E27FC236}">
                <a16:creationId xmlns:a16="http://schemas.microsoft.com/office/drawing/2014/main" id="{EF9FD5DC-674C-4601-A743-08D03167B8A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09573583"/>
              </p:ext>
            </p:extLst>
          </p:nvPr>
        </p:nvGraphicFramePr>
        <p:xfrm>
          <a:off x="619884" y="1737360"/>
          <a:ext cx="11187802" cy="44894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Journey to Sports Statistics</a:t>
            </a:r>
          </a:p>
        </p:txBody>
      </p:sp>
    </p:spTree>
    <p:extLst>
      <p:ext uri="{BB962C8B-B14F-4D97-AF65-F5344CB8AC3E}">
        <p14:creationId xmlns:p14="http://schemas.microsoft.com/office/powerpoint/2010/main" val="1623023437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Paper">
      <a:dk1>
        <a:sysClr val="windowText" lastClr="000000"/>
      </a:dk1>
      <a:lt1>
        <a:sysClr val="window" lastClr="FFFFFF"/>
      </a:lt1>
      <a:dk2>
        <a:srgbClr val="444D26"/>
      </a:dk2>
      <a:lt2>
        <a:srgbClr val="FEFAC9"/>
      </a:lt2>
      <a:accent1>
        <a:srgbClr val="A5B592"/>
      </a:accent1>
      <a:accent2>
        <a:srgbClr val="F3A447"/>
      </a:accent2>
      <a:accent3>
        <a:srgbClr val="E7BC29"/>
      </a:accent3>
      <a:accent4>
        <a:srgbClr val="D092A7"/>
      </a:accent4>
      <a:accent5>
        <a:srgbClr val="9C85C0"/>
      </a:accent5>
      <a:accent6>
        <a:srgbClr val="809EC2"/>
      </a:accent6>
      <a:hlink>
        <a:srgbClr val="8E58B6"/>
      </a:hlink>
      <a:folHlink>
        <a:srgbClr val="7F6F6F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20981</TotalTime>
  <Words>2516</Words>
  <Application>Microsoft Office PowerPoint</Application>
  <PresentationFormat>Widescreen</PresentationFormat>
  <Paragraphs>200</Paragraphs>
  <Slides>34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8" baseType="lpstr">
      <vt:lpstr>Arial</vt:lpstr>
      <vt:lpstr>Calibri</vt:lpstr>
      <vt:lpstr>Calibri Light</vt:lpstr>
      <vt:lpstr>Retrospect</vt:lpstr>
      <vt:lpstr>Statistics in Sports: Introductions</vt:lpstr>
      <vt:lpstr>Roadmap</vt:lpstr>
      <vt:lpstr>Introduction (Me)</vt:lpstr>
      <vt:lpstr>Who Am I?</vt:lpstr>
      <vt:lpstr>PowerPoint Presentation</vt:lpstr>
      <vt:lpstr>What is Epidemiology: Dictionary Definition</vt:lpstr>
      <vt:lpstr>What is Epidemiology: My Definition</vt:lpstr>
      <vt:lpstr>Sports Injury Epidemiology</vt:lpstr>
      <vt:lpstr>My Journey to Sports Statistics</vt:lpstr>
      <vt:lpstr>My Journey to Sports Statistics</vt:lpstr>
      <vt:lpstr>My Journey to Sports Statistics</vt:lpstr>
      <vt:lpstr>My Journey to Sports Statistics</vt:lpstr>
      <vt:lpstr>My Journey to Sports Statistics</vt:lpstr>
      <vt:lpstr>My Journey to Sports Statistics</vt:lpstr>
      <vt:lpstr>My Journey to Sports Statistics</vt:lpstr>
      <vt:lpstr>The Odd and Interesting Destination</vt:lpstr>
      <vt:lpstr>My Journey to Sports Statistics</vt:lpstr>
      <vt:lpstr>My Journey to Sports Statistics</vt:lpstr>
      <vt:lpstr>A Word on Luck</vt:lpstr>
      <vt:lpstr>Introductions (You)</vt:lpstr>
      <vt:lpstr>Small Groups of 4: Who Are You?</vt:lpstr>
      <vt:lpstr>Small Groups of 4</vt:lpstr>
      <vt:lpstr>Small Groups of 4: Highlights</vt:lpstr>
      <vt:lpstr>Small Groups of 4</vt:lpstr>
      <vt:lpstr>Small Groups of 4: Immaculate Grid?</vt:lpstr>
      <vt:lpstr>Next Class</vt:lpstr>
      <vt:lpstr>Thanks!</vt:lpstr>
      <vt:lpstr>Appendix: More on my Research</vt:lpstr>
      <vt:lpstr>Sports Epidemiology</vt:lpstr>
      <vt:lpstr>Sports Epidemiology</vt:lpstr>
      <vt:lpstr>Sports Epidemiology</vt:lpstr>
      <vt:lpstr>Sports Epidemiology</vt:lpstr>
      <vt:lpstr>Children and Football</vt:lpstr>
      <vt:lpstr>Children and Football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</dc:title>
  <dc:creator>Microsoft Office User</dc:creator>
  <cp:lastModifiedBy>Binney, Zachary Orion</cp:lastModifiedBy>
  <cp:revision>61</cp:revision>
  <cp:lastPrinted>2017-08-16T18:18:14Z</cp:lastPrinted>
  <dcterms:created xsi:type="dcterms:W3CDTF">2016-08-17T18:00:39Z</dcterms:created>
  <dcterms:modified xsi:type="dcterms:W3CDTF">2023-08-15T18:41:22Z</dcterms:modified>
</cp:coreProperties>
</file>